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A866A3-8CC6-420B-856C-CCFAFA65C156}" type="datetimeFigureOut">
              <a:rPr lang="en-US" smtClean="0"/>
              <a:t>14-Apr-22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114928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A866A3-8CC6-420B-856C-CCFAFA65C156}" type="datetimeFigureOut">
              <a:rPr lang="en-US" smtClean="0"/>
              <a:t>14-Apr-22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3281151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A866A3-8CC6-420B-856C-CCFAFA65C156}" type="datetimeFigureOut">
              <a:rPr lang="en-US" smtClean="0"/>
              <a:t>14-Apr-22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134729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A866A3-8CC6-420B-856C-CCFAFA65C156}" type="datetimeFigureOut">
              <a:rPr lang="en-US" smtClean="0"/>
              <a:t>14-Apr-22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1957108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A866A3-8CC6-420B-856C-CCFAFA65C156}" type="datetimeFigureOut">
              <a:rPr lang="en-US" smtClean="0"/>
              <a:t>14-Apr-22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429649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A866A3-8CC6-420B-856C-CCFAFA65C156}" type="datetimeFigureOut">
              <a:rPr lang="en-US" smtClean="0"/>
              <a:t>14-Apr-22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3746227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A866A3-8CC6-420B-856C-CCFAFA65C156}" type="datetimeFigureOut">
              <a:rPr lang="en-US" smtClean="0"/>
              <a:t>14-Apr-22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280698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A866A3-8CC6-420B-856C-CCFAFA65C156}" type="datetimeFigureOut">
              <a:rPr lang="en-US" smtClean="0"/>
              <a:t>14-Apr-22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267963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A866A3-8CC6-420B-856C-CCFAFA65C156}" type="datetimeFigureOut">
              <a:rPr lang="en-US" smtClean="0"/>
              <a:t>14-Apr-22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3881539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66A3-8CC6-420B-856C-CCFAFA65C156}" type="datetimeFigureOut">
              <a:rPr lang="en-US" smtClean="0"/>
              <a:t>14-Apr-22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59775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66A3-8CC6-420B-856C-CCFAFA65C156}" type="datetimeFigureOut">
              <a:rPr lang="en-US" smtClean="0"/>
              <a:t>14-Apr-22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090A8-6315-4717-93E1-9698AD8C3C63}" type="slidenum">
              <a:rPr lang="en-US" smtClean="0"/>
              <a:t>‹#›</a:t>
            </a:fld>
            <a:endParaRPr lang="en-US"/>
          </a:p>
        </p:txBody>
      </p:sp>
    </p:spTree>
    <p:extLst>
      <p:ext uri="{BB962C8B-B14F-4D97-AF65-F5344CB8AC3E}">
        <p14:creationId xmlns:p14="http://schemas.microsoft.com/office/powerpoint/2010/main" val="397087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866A3-8CC6-420B-856C-CCFAFA65C156}" type="datetimeFigureOut">
              <a:rPr lang="en-US" smtClean="0"/>
              <a:t>14-Apr-22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6090A8-6315-4717-93E1-9698AD8C3C63}" type="slidenum">
              <a:rPr lang="en-US" smtClean="0"/>
              <a:t>‹#›</a:t>
            </a:fld>
            <a:endParaRPr lang="en-US"/>
          </a:p>
        </p:txBody>
      </p:sp>
    </p:spTree>
    <p:extLst>
      <p:ext uri="{BB962C8B-B14F-4D97-AF65-F5344CB8AC3E}">
        <p14:creationId xmlns:p14="http://schemas.microsoft.com/office/powerpoint/2010/main" val="3335510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scikit-learn.org/stable/modules/generated/sklearn.feature_extraction.text.TfidfVectorizer.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GeorgeMcIntire/fake_real_news_datase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4907" y="1720347"/>
            <a:ext cx="9144000" cy="2387600"/>
          </a:xfrm>
        </p:spPr>
        <p:txBody>
          <a:bodyPr/>
          <a:lstStyle/>
          <a:p>
            <a:pPr fontAlgn="base"/>
            <a:r>
              <a:rPr lang="en-US" i="0" dirty="0" smtClean="0">
                <a:ln w="0"/>
                <a:effectLst>
                  <a:outerShdw blurRad="38100" dist="19050" dir="2700000" algn="tl" rotWithShape="0">
                    <a:schemeClr val="dk1">
                      <a:alpha val="40000"/>
                    </a:schemeClr>
                  </a:outerShdw>
                </a:effectLst>
                <a:latin typeface="Georgia" panose="02040502050405020303" pitchFamily="18" charset="0"/>
              </a:rPr>
              <a:t>Fake News Detection Python Project</a:t>
            </a:r>
            <a:endParaRPr lang="en-US" i="0" dirty="0">
              <a:ln w="0"/>
              <a:effectLst>
                <a:outerShdw blurRad="38100" dist="19050" dir="2700000" algn="tl" rotWithShape="0">
                  <a:schemeClr val="dk1">
                    <a:alpha val="40000"/>
                  </a:schemeClr>
                </a:outerShdw>
              </a:effectLst>
              <a:latin typeface="Georgia" panose="02040502050405020303" pitchFamily="18" charset="0"/>
            </a:endParaRPr>
          </a:p>
        </p:txBody>
      </p:sp>
      <p:sp>
        <p:nvSpPr>
          <p:cNvPr id="3" name="Subtitle 2"/>
          <p:cNvSpPr>
            <a:spLocks noGrp="1"/>
          </p:cNvSpPr>
          <p:nvPr>
            <p:ph type="subTitle" idx="1"/>
          </p:nvPr>
        </p:nvSpPr>
        <p:spPr/>
        <p:txBody>
          <a:bodyPr/>
          <a:lstStyle/>
          <a:p>
            <a:pPr fontAlgn="base"/>
            <a:endParaRPr lang="en-US" dirty="0"/>
          </a:p>
        </p:txBody>
      </p:sp>
    </p:spTree>
    <p:extLst>
      <p:ext uri="{BB962C8B-B14F-4D97-AF65-F5344CB8AC3E}">
        <p14:creationId xmlns:p14="http://schemas.microsoft.com/office/powerpoint/2010/main" val="404383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           Screenshot:</a:t>
            </a:r>
            <a:endParaRPr lang="en-US" sz="4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1493" y="1825625"/>
            <a:ext cx="6929014" cy="4351338"/>
          </a:xfrm>
        </p:spPr>
      </p:pic>
    </p:spTree>
    <p:extLst>
      <p:ext uri="{BB962C8B-B14F-4D97-AF65-F5344CB8AC3E}">
        <p14:creationId xmlns:p14="http://schemas.microsoft.com/office/powerpoint/2010/main" val="17004822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126" y="2717442"/>
            <a:ext cx="10400763" cy="3704220"/>
          </a:xfrm>
        </p:spPr>
        <p:txBody>
          <a:bodyPr>
            <a:normAutofit lnSpcReduction="10000"/>
          </a:bodyPr>
          <a:lstStyle/>
          <a:p>
            <a:pPr fontAlgn="base">
              <a:lnSpc>
                <a:spcPct val="150000"/>
              </a:lnSpc>
            </a:pPr>
            <a:r>
              <a:rPr lang="en-US" b="0" i="0" dirty="0" smtClean="0">
                <a:solidFill>
                  <a:srgbClr val="3F7F5F"/>
                </a:solidFill>
                <a:effectLst/>
                <a:latin typeface="Times New Roman" panose="02020603050405020304" pitchFamily="18" charset="0"/>
                <a:cs typeface="Times New Roman" panose="02020603050405020304" pitchFamily="18" charset="0"/>
              </a:rPr>
              <a:t>#Read the data</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marL="0" indent="0" fontAlgn="base">
              <a:lnSpc>
                <a:spcPct val="150000"/>
              </a:lnSpc>
              <a:buNone/>
            </a:pPr>
            <a:r>
              <a:rPr lang="en-US" b="0" i="0" dirty="0" smtClean="0">
                <a:solidFill>
                  <a:srgbClr val="000000"/>
                </a:solidFill>
                <a:effectLst/>
                <a:latin typeface="Times New Roman" panose="02020603050405020304" pitchFamily="18" charset="0"/>
                <a:cs typeface="Times New Roman" panose="02020603050405020304" pitchFamily="18" charset="0"/>
              </a:rPr>
              <a:t> </a:t>
            </a:r>
            <a:r>
              <a:rPr lang="en-US" b="0" i="0" dirty="0" err="1" smtClean="0">
                <a:solidFill>
                  <a:srgbClr val="000000"/>
                </a:solidFill>
                <a:effectLst/>
                <a:latin typeface="Times New Roman" panose="02020603050405020304" pitchFamily="18" charset="0"/>
                <a:cs typeface="Times New Roman" panose="02020603050405020304" pitchFamily="18" charset="0"/>
              </a:rPr>
              <a:t>df</a:t>
            </a:r>
            <a:r>
              <a:rPr lang="en-US" b="0" i="0" dirty="0" smtClean="0">
                <a:solidFill>
                  <a:srgbClr val="000000"/>
                </a:solidFill>
                <a:effectLst/>
                <a:latin typeface="Times New Roman" panose="02020603050405020304" pitchFamily="18" charset="0"/>
                <a:cs typeface="Times New Roman" panose="02020603050405020304" pitchFamily="18" charset="0"/>
              </a:rPr>
              <a:t>=</a:t>
            </a:r>
            <a:r>
              <a:rPr lang="en-US" b="0" i="0" dirty="0" err="1" smtClean="0">
                <a:solidFill>
                  <a:srgbClr val="000000"/>
                </a:solidFill>
                <a:effectLst/>
                <a:latin typeface="Times New Roman" panose="02020603050405020304" pitchFamily="18" charset="0"/>
                <a:cs typeface="Times New Roman" panose="02020603050405020304" pitchFamily="18" charset="0"/>
              </a:rPr>
              <a:t>pd.read_csv</a:t>
            </a:r>
            <a:r>
              <a:rPr lang="en-US" b="0" i="0" dirty="0" smtClean="0">
                <a:solidFill>
                  <a:srgbClr val="000000"/>
                </a:solidFill>
                <a:effectLst/>
                <a:latin typeface="Times New Roman" panose="02020603050405020304" pitchFamily="18" charset="0"/>
                <a:cs typeface="Times New Roman" panose="02020603050405020304" pitchFamily="18" charset="0"/>
              </a:rPr>
              <a:t> </a:t>
            </a:r>
            <a:r>
              <a:rPr lang="en-US" dirty="0">
                <a:solidFill>
                  <a:srgbClr val="777777"/>
                </a:solidFill>
                <a:latin typeface="Times New Roman" panose="02020603050405020304" pitchFamily="18" charset="0"/>
                <a:cs typeface="Times New Roman" panose="02020603050405020304" pitchFamily="18" charset="0"/>
              </a:rPr>
              <a:t>('D:\\project\\news.csv')</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marL="0" indent="0" fontAlgn="base">
              <a:lnSpc>
                <a:spcPct val="150000"/>
              </a:lnSpc>
              <a:buNone/>
            </a:pPr>
            <a:r>
              <a:rPr lang="en-US" b="0" i="0" dirty="0" smtClean="0">
                <a:solidFill>
                  <a:srgbClr val="3F7F5F"/>
                </a:solidFill>
                <a:effectLst/>
                <a:latin typeface="Times New Roman" panose="02020603050405020304" pitchFamily="18" charset="0"/>
                <a:cs typeface="Times New Roman" panose="02020603050405020304" pitchFamily="18" charset="0"/>
              </a:rPr>
              <a:t>#Get shape and head</a:t>
            </a:r>
            <a:endParaRPr lang="en-US" dirty="0">
              <a:solidFill>
                <a:srgbClr val="787878"/>
              </a:solidFill>
              <a:latin typeface="Times New Roman" panose="02020603050405020304" pitchFamily="18" charset="0"/>
              <a:cs typeface="Times New Roman" panose="02020603050405020304" pitchFamily="18" charset="0"/>
            </a:endParaRPr>
          </a:p>
          <a:p>
            <a:pPr marL="0" indent="0" fontAlgn="base">
              <a:lnSpc>
                <a:spcPct val="150000"/>
              </a:lnSpc>
              <a:buNone/>
            </a:pPr>
            <a:r>
              <a:rPr lang="en-US" b="0" i="0" dirty="0" smtClean="0">
                <a:solidFill>
                  <a:srgbClr val="787878"/>
                </a:solidFill>
                <a:effectLst/>
                <a:latin typeface="Times New Roman" panose="02020603050405020304" pitchFamily="18" charset="0"/>
                <a:cs typeface="Times New Roman" panose="02020603050405020304" pitchFamily="18" charset="0"/>
              </a:rPr>
              <a:t> </a:t>
            </a:r>
            <a:r>
              <a:rPr lang="en-US" b="0" i="0" dirty="0" smtClean="0">
                <a:solidFill>
                  <a:srgbClr val="000000"/>
                </a:solidFill>
                <a:effectLst/>
                <a:latin typeface="Times New Roman" panose="02020603050405020304" pitchFamily="18" charset="0"/>
                <a:cs typeface="Times New Roman" panose="02020603050405020304" pitchFamily="18" charset="0"/>
              </a:rPr>
              <a:t>df.shape</a:t>
            </a:r>
            <a:endParaRPr lang="en-US" b="0" i="0" dirty="0" smtClean="0">
              <a:solidFill>
                <a:srgbClr val="444444"/>
              </a:solidFill>
              <a:effectLst/>
              <a:latin typeface="Times New Roman" panose="02020603050405020304" pitchFamily="18" charset="0"/>
              <a:cs typeface="Times New Roman" panose="02020603050405020304" pitchFamily="18" charset="0"/>
            </a:endParaRPr>
          </a:p>
          <a:p>
            <a:pPr marL="0" indent="0" fontAlgn="base">
              <a:lnSpc>
                <a:spcPct val="150000"/>
              </a:lnSpc>
              <a:buNone/>
            </a:pPr>
            <a:r>
              <a:rPr lang="en-US" b="0" i="0" dirty="0" smtClean="0">
                <a:solidFill>
                  <a:srgbClr val="000000"/>
                </a:solidFill>
                <a:effectLst/>
                <a:latin typeface="Times New Roman" panose="02020603050405020304" pitchFamily="18" charset="0"/>
                <a:cs typeface="Times New Roman" panose="02020603050405020304" pitchFamily="18" charset="0"/>
              </a:rPr>
              <a:t> df.head</a:t>
            </a:r>
            <a:r>
              <a:rPr lang="en-US" b="0" i="0" dirty="0" smtClean="0">
                <a:solidFill>
                  <a:srgbClr val="777777"/>
                </a:solidFill>
                <a:effectLst/>
                <a:latin typeface="Times New Roman" panose="02020603050405020304" pitchFamily="18" charset="0"/>
                <a:cs typeface="Times New Roman" panose="02020603050405020304" pitchFamily="18" charset="0"/>
              </a:rPr>
              <a:t>()</a:t>
            </a:r>
            <a:endParaRPr lang="en-US" b="0" i="0" dirty="0">
              <a:solidFill>
                <a:srgbClr val="787878"/>
              </a:solidFill>
              <a:effectLst/>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400318" y="1150736"/>
            <a:ext cx="10515600" cy="1325563"/>
          </a:xfrm>
        </p:spPr>
        <p:txBody>
          <a:bodyPr>
            <a:normAutofit fontScale="90000"/>
          </a:bodyPr>
          <a:lstStyle/>
          <a:p>
            <a:pPr fontAlgn="base"/>
            <a:r>
              <a:rPr lang="en-US" b="0" i="0" dirty="0" smtClean="0">
                <a:solidFill>
                  <a:srgbClr val="444444"/>
                </a:solidFill>
                <a:effectLst/>
                <a:latin typeface="Georgia" panose="02040502050405020303" pitchFamily="18" charset="0"/>
              </a:rPr>
              <a:t>2. </a:t>
            </a:r>
            <a:r>
              <a:rPr lang="en-US" i="0" dirty="0" smtClean="0">
                <a:solidFill>
                  <a:srgbClr val="444444"/>
                </a:solidFill>
                <a:effectLst/>
                <a:latin typeface="Times New Roman" panose="02020603050405020304" pitchFamily="18" charset="0"/>
                <a:cs typeface="Times New Roman" panose="02020603050405020304" pitchFamily="18" charset="0"/>
              </a:rPr>
              <a:t>Now, let’s read the data into a DataFrame, and get the shape of the data and the first 5 records.</a:t>
            </a:r>
            <a:br>
              <a:rPr lang="en-US" i="0" dirty="0" smtClean="0">
                <a:solidFill>
                  <a:srgbClr val="444444"/>
                </a:solidFill>
                <a:effectLst/>
                <a:latin typeface="Times New Roman" panose="02020603050405020304" pitchFamily="18" charset="0"/>
                <a:cs typeface="Times New Roman" panose="02020603050405020304" pitchFamily="18" charset="0"/>
              </a:rPr>
            </a:br>
            <a:r>
              <a:rPr lang="en-US" i="0" dirty="0" smtClean="0">
                <a:solidFill>
                  <a:srgbClr val="444444"/>
                </a:solidFill>
                <a:effectLst/>
                <a:latin typeface="Times New Roman" panose="02020603050405020304" pitchFamily="18" charset="0"/>
                <a:cs typeface="Times New Roman" panose="02020603050405020304" pitchFamily="18" charset="0"/>
              </a:rPr>
              <a:t/>
            </a:r>
            <a:br>
              <a:rPr lang="en-US" i="0" dirty="0" smtClean="0">
                <a:solidFill>
                  <a:srgbClr val="444444"/>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8588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01715" y="1825625"/>
            <a:ext cx="6188569" cy="4351338"/>
          </a:xfrm>
        </p:spPr>
      </p:pic>
    </p:spTree>
    <p:extLst>
      <p:ext uri="{BB962C8B-B14F-4D97-AF65-F5344CB8AC3E}">
        <p14:creationId xmlns:p14="http://schemas.microsoft.com/office/powerpoint/2010/main" val="360625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smtClean="0">
                <a:solidFill>
                  <a:srgbClr val="444444"/>
                </a:solidFill>
                <a:effectLst/>
                <a:latin typeface="Georgia" panose="02040502050405020303" pitchFamily="18" charset="0"/>
              </a:rPr>
              <a:t>3</a:t>
            </a:r>
            <a:r>
              <a:rPr lang="en-US" sz="4000" b="0" i="0" dirty="0" smtClean="0">
                <a:solidFill>
                  <a:srgbClr val="444444"/>
                </a:solidFill>
                <a:effectLst/>
                <a:latin typeface="Times New Roman" panose="02020603050405020304" pitchFamily="18" charset="0"/>
                <a:cs typeface="Times New Roman" panose="02020603050405020304" pitchFamily="18" charset="0"/>
              </a:rPr>
              <a:t>. And get the labels from the DataFrame</a:t>
            </a:r>
            <a:r>
              <a:rPr lang="en-US" sz="4000" dirty="0">
                <a:solidFill>
                  <a:srgbClr val="444444"/>
                </a:solidFill>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fontAlgn="base">
              <a:lnSpc>
                <a:spcPct val="150000"/>
              </a:lnSpc>
              <a:buNone/>
            </a:pPr>
            <a:r>
              <a:rPr lang="en-US" dirty="0" smtClean="0">
                <a:solidFill>
                  <a:srgbClr val="3F7F5F"/>
                </a:solidFill>
                <a:latin typeface="Times New Roman" panose="02020603050405020304" pitchFamily="18" charset="0"/>
                <a:cs typeface="Times New Roman" panose="02020603050405020304" pitchFamily="18" charset="0"/>
              </a:rPr>
              <a:t>#project</a:t>
            </a:r>
            <a:r>
              <a:rPr lang="en-US" b="0" i="0" dirty="0" smtClean="0">
                <a:solidFill>
                  <a:srgbClr val="3F7F5F"/>
                </a:solidFill>
                <a:effectLst/>
                <a:latin typeface="Times New Roman" panose="02020603050405020304" pitchFamily="18" charset="0"/>
                <a:cs typeface="Times New Roman" panose="02020603050405020304" pitchFamily="18" charset="0"/>
              </a:rPr>
              <a:t> - Get the labels</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labels=</a:t>
            </a:r>
            <a:r>
              <a:rPr lang="en-US" b="0" i="0" dirty="0" err="1" smtClean="0">
                <a:solidFill>
                  <a:srgbClr val="000000"/>
                </a:solidFill>
                <a:effectLst/>
                <a:latin typeface="Times New Roman" panose="02020603050405020304" pitchFamily="18" charset="0"/>
                <a:cs typeface="Times New Roman" panose="02020603050405020304" pitchFamily="18" charset="0"/>
              </a:rPr>
              <a:t>df.label</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labels.head</a:t>
            </a:r>
            <a:r>
              <a:rPr lang="en-US" b="0" i="0" dirty="0" smtClean="0">
                <a:solidFill>
                  <a:srgbClr val="777777"/>
                </a:solidFill>
                <a:effectLst/>
                <a:latin typeface="Times New Roman" panose="02020603050405020304" pitchFamily="18" charset="0"/>
                <a:cs typeface="Times New Roman" panose="02020603050405020304" pitchFamily="18" charset="0"/>
              </a:rPr>
              <a:t>()</a:t>
            </a:r>
            <a:endParaRPr lang="en-US"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898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92732" y="1825625"/>
            <a:ext cx="6806536" cy="4351338"/>
          </a:xfrm>
        </p:spPr>
      </p:pic>
    </p:spTree>
    <p:extLst>
      <p:ext uri="{BB962C8B-B14F-4D97-AF65-F5344CB8AC3E}">
        <p14:creationId xmlns:p14="http://schemas.microsoft.com/office/powerpoint/2010/main" val="106856487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smtClean="0">
                <a:solidFill>
                  <a:srgbClr val="444444"/>
                </a:solidFill>
                <a:effectLst/>
                <a:latin typeface="Georgia" panose="02040502050405020303" pitchFamily="18" charset="0"/>
              </a:rPr>
              <a:t>4. </a:t>
            </a:r>
            <a:r>
              <a:rPr lang="en-US" sz="4000" b="0" i="0" dirty="0" smtClean="0">
                <a:solidFill>
                  <a:srgbClr val="444444"/>
                </a:solidFill>
                <a:effectLst/>
                <a:latin typeface="Times New Roman" panose="02020603050405020304" pitchFamily="18" charset="0"/>
                <a:cs typeface="Times New Roman" panose="02020603050405020304" pitchFamily="18" charset="0"/>
              </a:rPr>
              <a:t>Split the dataset into training and testing sets.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lnSpc>
                <a:spcPct val="150000"/>
              </a:lnSpc>
            </a:pPr>
            <a:r>
              <a:rPr lang="en-US" b="0" i="0" dirty="0" smtClean="0">
                <a:solidFill>
                  <a:srgbClr val="3F7F5F"/>
                </a:solidFill>
                <a:effectLst/>
                <a:latin typeface="Times New Roman" panose="02020603050405020304" pitchFamily="18" charset="0"/>
                <a:cs typeface="Times New Roman" panose="02020603050405020304" pitchFamily="18" charset="0"/>
              </a:rPr>
              <a:t># </a:t>
            </a:r>
            <a:r>
              <a:rPr lang="en-US" b="0" i="0" dirty="0" smtClean="0">
                <a:solidFill>
                  <a:srgbClr val="3F7F5F"/>
                </a:solidFill>
                <a:effectLst/>
                <a:latin typeface="Times New Roman" panose="02020603050405020304" pitchFamily="18" charset="0"/>
                <a:cs typeface="Times New Roman" panose="02020603050405020304" pitchFamily="18" charset="0"/>
              </a:rPr>
              <a:t>- Split the dataset</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x_train,x_test,y_train,y_test=train_test_split</a:t>
            </a:r>
            <a:r>
              <a:rPr lang="en-US" b="0" i="0" dirty="0" smtClean="0">
                <a:solidFill>
                  <a:srgbClr val="777777"/>
                </a:solidFill>
                <a:effectLst/>
                <a:latin typeface="Times New Roman" panose="02020603050405020304" pitchFamily="18" charset="0"/>
                <a:cs typeface="Times New Roman" panose="02020603050405020304" pitchFamily="18" charset="0"/>
              </a:rPr>
              <a:t>(</a:t>
            </a:r>
            <a:r>
              <a:rPr lang="en-US" b="0" i="0" dirty="0" smtClean="0">
                <a:solidFill>
                  <a:srgbClr val="000000"/>
                </a:solidFill>
                <a:effectLst/>
                <a:latin typeface="Times New Roman" panose="02020603050405020304" pitchFamily="18" charset="0"/>
                <a:cs typeface="Times New Roman" panose="02020603050405020304" pitchFamily="18" charset="0"/>
              </a:rPr>
              <a:t>df</a:t>
            </a:r>
            <a:r>
              <a:rPr lang="en-US" b="0" i="0" dirty="0" smtClean="0">
                <a:solidFill>
                  <a:srgbClr val="777777"/>
                </a:solidFill>
                <a:effectLst/>
                <a:latin typeface="Times New Roman" panose="02020603050405020304" pitchFamily="18" charset="0"/>
                <a:cs typeface="Times New Roman" panose="02020603050405020304" pitchFamily="18" charset="0"/>
              </a:rPr>
              <a:t>[</a:t>
            </a:r>
            <a:r>
              <a:rPr lang="en-US" b="0" i="0" dirty="0" smtClean="0">
                <a:solidFill>
                  <a:srgbClr val="320FE3"/>
                </a:solidFill>
                <a:effectLst/>
                <a:latin typeface="Times New Roman" panose="02020603050405020304" pitchFamily="18" charset="0"/>
                <a:cs typeface="Times New Roman" panose="02020603050405020304" pitchFamily="18" charset="0"/>
              </a:rPr>
              <a:t>'text'</a:t>
            </a:r>
            <a:r>
              <a:rPr lang="en-US" b="0" i="0" dirty="0" smtClean="0">
                <a:solidFill>
                  <a:srgbClr val="777777"/>
                </a:solidFill>
                <a:effectLst/>
                <a:latin typeface="Times New Roman" panose="02020603050405020304" pitchFamily="18" charset="0"/>
                <a:cs typeface="Times New Roman" panose="02020603050405020304" pitchFamily="18" charset="0"/>
              </a:rPr>
              <a:t>]</a:t>
            </a:r>
            <a:r>
              <a:rPr lang="en-US" b="0" i="0" dirty="0" smtClean="0">
                <a:solidFill>
                  <a:srgbClr val="000000"/>
                </a:solidFill>
                <a:effectLst/>
                <a:latin typeface="Times New Roman" panose="02020603050405020304" pitchFamily="18" charset="0"/>
                <a:cs typeface="Times New Roman" panose="02020603050405020304" pitchFamily="18" charset="0"/>
              </a:rPr>
              <a:t>, labels, test_size=0.2, random_state=7</a:t>
            </a:r>
            <a:r>
              <a:rPr lang="en-US" b="0" i="0" dirty="0" smtClean="0">
                <a:solidFill>
                  <a:srgbClr val="777777"/>
                </a:solidFill>
                <a:effectLst/>
                <a:latin typeface="Times New Roman" panose="02020603050405020304" pitchFamily="18" charset="0"/>
                <a:cs typeface="Times New Roman" panose="02020603050405020304" pitchFamily="18" charset="0"/>
              </a:rPr>
              <a:t>)</a:t>
            </a:r>
            <a:endParaRPr lang="en-US"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2772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9297" y="1825625"/>
            <a:ext cx="5513405" cy="4351338"/>
          </a:xfrm>
        </p:spPr>
      </p:pic>
    </p:spTree>
    <p:extLst>
      <p:ext uri="{BB962C8B-B14F-4D97-AF65-F5344CB8AC3E}">
        <p14:creationId xmlns:p14="http://schemas.microsoft.com/office/powerpoint/2010/main" val="285298247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3" y="764369"/>
            <a:ext cx="10515600" cy="3383280"/>
          </a:xfrm>
        </p:spPr>
        <p:txBody>
          <a:bodyPr>
            <a:normAutofit fontScale="90000"/>
          </a:bodyPr>
          <a:lstStyle/>
          <a:p>
            <a:pPr>
              <a:lnSpc>
                <a:spcPct val="150000"/>
              </a:lnSpc>
            </a:pPr>
            <a:r>
              <a:rPr lang="en-US" b="0" i="0" dirty="0" smtClean="0">
                <a:solidFill>
                  <a:srgbClr val="444444"/>
                </a:solidFill>
                <a:effectLst/>
                <a:latin typeface="Georgia" panose="02040502050405020303" pitchFamily="18" charset="0"/>
              </a:rPr>
              <a:t>5</a:t>
            </a:r>
            <a:r>
              <a:rPr lang="en-US" sz="3600" i="0" dirty="0" smtClean="0">
                <a:solidFill>
                  <a:srgbClr val="444444"/>
                </a:solidFill>
                <a:effectLst/>
                <a:latin typeface="Times New Roman" panose="02020603050405020304" pitchFamily="18" charset="0"/>
                <a:cs typeface="Times New Roman" panose="02020603050405020304" pitchFamily="18" charset="0"/>
              </a:rPr>
              <a:t>. Let’s initialize a </a:t>
            </a:r>
            <a:r>
              <a:rPr lang="en-US" sz="3600" i="0" u="sng" dirty="0" smtClean="0">
                <a:solidFill>
                  <a:srgbClr val="65ABF6"/>
                </a:solidFill>
                <a:effectLst/>
                <a:latin typeface="Times New Roman" panose="02020603050405020304" pitchFamily="18" charset="0"/>
                <a:cs typeface="Times New Roman" panose="02020603050405020304" pitchFamily="18" charset="0"/>
                <a:hlinkClick r:id="rId2"/>
              </a:rPr>
              <a:t>TfidfVectorizer</a:t>
            </a:r>
            <a:r>
              <a:rPr lang="en-US" sz="3600" i="0" dirty="0" smtClean="0">
                <a:solidFill>
                  <a:srgbClr val="444444"/>
                </a:solidFill>
                <a:effectLst/>
                <a:latin typeface="Times New Roman" panose="02020603050405020304" pitchFamily="18" charset="0"/>
                <a:cs typeface="Times New Roman" panose="02020603050405020304" pitchFamily="18" charset="0"/>
              </a:rPr>
              <a:t> with stop words from the English language and a maximum document frequency of 0.7 (terms with a higher document frequency will be discarded). Stop words are the most common words in a language that are to be filtered out before processing the natural language data. And a TfidfVectorizer turns a collection of raw documents into a matrix of TF-IDF features.</a:t>
            </a:r>
            <a:r>
              <a:rPr lang="en-US" sz="3600" i="0" dirty="0" smtClean="0">
                <a:solidFill>
                  <a:srgbClr val="444444"/>
                </a:solidFill>
                <a:effectLst/>
                <a:latin typeface="Georgia" panose="02040502050405020303" pitchFamily="18" charset="0"/>
              </a:rPr>
              <a:t/>
            </a:r>
            <a:br>
              <a:rPr lang="en-US" sz="3600" i="0" dirty="0" smtClean="0">
                <a:solidFill>
                  <a:srgbClr val="444444"/>
                </a:solidFill>
                <a:effectLst/>
                <a:latin typeface="Georgia" panose="02040502050405020303" pitchFamily="18" charset="0"/>
              </a:rPr>
            </a:br>
            <a:r>
              <a:rPr lang="en-US" sz="3600" dirty="0" smtClean="0">
                <a:solidFill>
                  <a:srgbClr val="444444"/>
                </a:solidFill>
                <a:latin typeface="Georgia" panose="02040502050405020303" pitchFamily="18" charset="0"/>
              </a:rPr>
              <a:t/>
            </a:r>
            <a:br>
              <a:rPr lang="en-US" sz="3600" dirty="0" smtClean="0">
                <a:solidFill>
                  <a:srgbClr val="444444"/>
                </a:solidFill>
                <a:latin typeface="Georgia" panose="02040502050405020303" pitchFamily="18" charset="0"/>
              </a:rPr>
            </a:br>
            <a:endParaRPr lang="en-US" sz="3600" dirty="0"/>
          </a:p>
        </p:txBody>
      </p:sp>
      <p:sp>
        <p:nvSpPr>
          <p:cNvPr id="3" name="Content Placeholder 2"/>
          <p:cNvSpPr>
            <a:spLocks noGrp="1"/>
          </p:cNvSpPr>
          <p:nvPr>
            <p:ph idx="1"/>
          </p:nvPr>
        </p:nvSpPr>
        <p:spPr>
          <a:xfrm>
            <a:off x="902595" y="3345331"/>
            <a:ext cx="10515600" cy="5669280"/>
          </a:xfrm>
        </p:spPr>
        <p:txBody>
          <a:bodyPr>
            <a:normAutofit fontScale="62500" lnSpcReduction="20000"/>
          </a:bodyPr>
          <a:lstStyle/>
          <a:p>
            <a:endParaRPr lang="en-US" dirty="0" smtClean="0"/>
          </a:p>
          <a:p>
            <a:endParaRPr lang="en-US" dirty="0"/>
          </a:p>
          <a:p>
            <a:endParaRPr lang="en-US" dirty="0" smtClean="0"/>
          </a:p>
          <a:p>
            <a:endParaRPr lang="en-US" dirty="0"/>
          </a:p>
          <a:p>
            <a:pPr>
              <a:lnSpc>
                <a:spcPct val="160000"/>
              </a:lnSpc>
            </a:pPr>
            <a:r>
              <a:rPr lang="en-US" sz="3500" b="0" i="0" dirty="0" smtClean="0">
                <a:solidFill>
                  <a:srgbClr val="444444"/>
                </a:solidFill>
                <a:effectLst/>
                <a:latin typeface="Times New Roman" panose="02020603050405020304" pitchFamily="18" charset="0"/>
                <a:cs typeface="Times New Roman" panose="02020603050405020304" pitchFamily="18" charset="0"/>
              </a:rPr>
              <a:t>Now, fit and transform the vectorizer on the train set, and transform the vectorizer on the test set.</a:t>
            </a:r>
          </a:p>
          <a:p>
            <a:pPr marL="0" indent="0" fontAlgn="base">
              <a:lnSpc>
                <a:spcPct val="160000"/>
              </a:lnSpc>
              <a:buNone/>
            </a:pPr>
            <a:r>
              <a:rPr lang="en-US" sz="3500" dirty="0">
                <a:solidFill>
                  <a:srgbClr val="3F7F5F"/>
                </a:solidFill>
                <a:latin typeface="Times New Roman" panose="02020603050405020304" pitchFamily="18" charset="0"/>
                <a:cs typeface="Times New Roman" panose="02020603050405020304" pitchFamily="18" charset="0"/>
              </a:rPr>
              <a:t> </a:t>
            </a:r>
            <a:r>
              <a:rPr lang="en-US" sz="3500" dirty="0" smtClean="0">
                <a:solidFill>
                  <a:srgbClr val="3F7F5F"/>
                </a:solidFill>
                <a:latin typeface="Times New Roman" panose="02020603050405020304" pitchFamily="18" charset="0"/>
                <a:cs typeface="Times New Roman" panose="02020603050405020304" pitchFamily="18" charset="0"/>
              </a:rPr>
              <a:t> #project</a:t>
            </a:r>
            <a:r>
              <a:rPr lang="en-US" sz="3500" b="0" i="0" dirty="0" smtClean="0">
                <a:solidFill>
                  <a:srgbClr val="3F7F5F"/>
                </a:solidFill>
                <a:effectLst/>
                <a:latin typeface="Times New Roman" panose="02020603050405020304" pitchFamily="18" charset="0"/>
                <a:cs typeface="Times New Roman" panose="02020603050405020304" pitchFamily="18" charset="0"/>
              </a:rPr>
              <a:t>- Initialize a TfidfVectorizer</a:t>
            </a:r>
            <a:endParaRPr lang="en-US" sz="3500"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60000"/>
              </a:lnSpc>
            </a:pPr>
            <a:r>
              <a:rPr lang="en-US" sz="3500" b="0" i="0" dirty="0" smtClean="0">
                <a:solidFill>
                  <a:srgbClr val="000000"/>
                </a:solidFill>
                <a:effectLst/>
                <a:latin typeface="Times New Roman" panose="02020603050405020304" pitchFamily="18" charset="0"/>
                <a:cs typeface="Times New Roman" panose="02020603050405020304" pitchFamily="18" charset="0"/>
              </a:rPr>
              <a:t>tfidf_vectorizer=TfidfVectorizer</a:t>
            </a:r>
            <a:r>
              <a:rPr lang="en-US" sz="3500" b="0" i="0" dirty="0" smtClean="0">
                <a:solidFill>
                  <a:srgbClr val="777777"/>
                </a:solidFill>
                <a:effectLst/>
                <a:latin typeface="Times New Roman" panose="02020603050405020304" pitchFamily="18" charset="0"/>
                <a:cs typeface="Times New Roman" panose="02020603050405020304" pitchFamily="18" charset="0"/>
              </a:rPr>
              <a:t>(</a:t>
            </a:r>
            <a:r>
              <a:rPr lang="en-US" sz="3500" b="0" i="0" dirty="0" err="1" smtClean="0">
                <a:solidFill>
                  <a:srgbClr val="000000"/>
                </a:solidFill>
                <a:effectLst/>
                <a:latin typeface="Times New Roman" panose="02020603050405020304" pitchFamily="18" charset="0"/>
                <a:cs typeface="Times New Roman" panose="02020603050405020304" pitchFamily="18" charset="0"/>
              </a:rPr>
              <a:t>stop_words</a:t>
            </a:r>
            <a:r>
              <a:rPr lang="en-US" sz="3500" b="0" i="0" dirty="0" smtClean="0">
                <a:solidFill>
                  <a:srgbClr val="000000"/>
                </a:solidFill>
                <a:effectLst/>
                <a:latin typeface="Times New Roman" panose="02020603050405020304" pitchFamily="18" charset="0"/>
                <a:cs typeface="Times New Roman" panose="02020603050405020304" pitchFamily="18" charset="0"/>
              </a:rPr>
              <a:t>=</a:t>
            </a:r>
            <a:r>
              <a:rPr lang="en-US" sz="3500" b="0" i="0" dirty="0" smtClean="0">
                <a:solidFill>
                  <a:srgbClr val="320FE3"/>
                </a:solidFill>
                <a:effectLst/>
                <a:latin typeface="Times New Roman" panose="02020603050405020304" pitchFamily="18" charset="0"/>
                <a:cs typeface="Times New Roman" panose="02020603050405020304" pitchFamily="18" charset="0"/>
              </a:rPr>
              <a:t>'</a:t>
            </a:r>
            <a:r>
              <a:rPr lang="en-US" sz="3500" b="0" i="0" dirty="0" err="1" smtClean="0">
                <a:solidFill>
                  <a:srgbClr val="320FE3"/>
                </a:solidFill>
                <a:effectLst/>
                <a:latin typeface="Times New Roman" panose="02020603050405020304" pitchFamily="18" charset="0"/>
                <a:cs typeface="Times New Roman" panose="02020603050405020304" pitchFamily="18" charset="0"/>
              </a:rPr>
              <a:t>english</a:t>
            </a:r>
            <a:r>
              <a:rPr lang="en-US" sz="3500" b="0" i="0" dirty="0" smtClean="0">
                <a:solidFill>
                  <a:srgbClr val="320FE3"/>
                </a:solidFill>
                <a:effectLst/>
                <a:latin typeface="Times New Roman" panose="02020603050405020304" pitchFamily="18" charset="0"/>
                <a:cs typeface="Times New Roman" panose="02020603050405020304" pitchFamily="18" charset="0"/>
              </a:rPr>
              <a:t>'</a:t>
            </a:r>
            <a:r>
              <a:rPr lang="en-US" sz="3500" b="0" i="0" dirty="0" smtClean="0">
                <a:solidFill>
                  <a:srgbClr val="000000"/>
                </a:solidFill>
                <a:effectLst/>
                <a:latin typeface="Times New Roman" panose="02020603050405020304" pitchFamily="18" charset="0"/>
                <a:cs typeface="Times New Roman" panose="02020603050405020304" pitchFamily="18" charset="0"/>
              </a:rPr>
              <a:t>, max_df=0.7</a:t>
            </a:r>
            <a:r>
              <a:rPr lang="en-US" sz="3500" b="0" i="0" dirty="0" smtClean="0">
                <a:solidFill>
                  <a:srgbClr val="777777"/>
                </a:solidFill>
                <a:effectLst/>
                <a:latin typeface="Times New Roman" panose="02020603050405020304" pitchFamily="18" charset="0"/>
                <a:cs typeface="Times New Roman" panose="02020603050405020304" pitchFamily="18" charset="0"/>
              </a:rPr>
              <a:t>)</a:t>
            </a:r>
            <a:endParaRPr lang="en-US" sz="3500"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60000"/>
              </a:lnSpc>
            </a:pPr>
            <a:r>
              <a:rPr lang="en-US" sz="3500" b="0" i="0" dirty="0" smtClean="0">
                <a:solidFill>
                  <a:srgbClr val="3F7F5F"/>
                </a:solidFill>
                <a:effectLst/>
                <a:latin typeface="Times New Roman" panose="02020603050405020304" pitchFamily="18" charset="0"/>
                <a:cs typeface="Times New Roman" panose="02020603050405020304" pitchFamily="18" charset="0"/>
              </a:rPr>
              <a:t>#project - Fit and transform train set, transform test set</a:t>
            </a:r>
            <a:endParaRPr lang="en-US" sz="3500"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60000"/>
              </a:lnSpc>
            </a:pPr>
            <a:r>
              <a:rPr lang="en-US" sz="3500" b="0" i="0" dirty="0" smtClean="0">
                <a:solidFill>
                  <a:srgbClr val="000000"/>
                </a:solidFill>
                <a:effectLst/>
                <a:latin typeface="Times New Roman" panose="02020603050405020304" pitchFamily="18" charset="0"/>
                <a:cs typeface="Times New Roman" panose="02020603050405020304" pitchFamily="18" charset="0"/>
              </a:rPr>
              <a:t>tfidf_train=</a:t>
            </a:r>
            <a:r>
              <a:rPr lang="en-US" sz="3500" b="0" i="0" dirty="0" err="1" smtClean="0">
                <a:solidFill>
                  <a:srgbClr val="000000"/>
                </a:solidFill>
                <a:effectLst/>
                <a:latin typeface="Times New Roman" panose="02020603050405020304" pitchFamily="18" charset="0"/>
                <a:cs typeface="Times New Roman" panose="02020603050405020304" pitchFamily="18" charset="0"/>
              </a:rPr>
              <a:t>tfidf_vectorizer.fit_transform</a:t>
            </a:r>
            <a:r>
              <a:rPr lang="en-US" sz="3500" b="0" i="0" dirty="0" smtClean="0">
                <a:solidFill>
                  <a:srgbClr val="777777"/>
                </a:solidFill>
                <a:effectLst/>
                <a:latin typeface="Times New Roman" panose="02020603050405020304" pitchFamily="18" charset="0"/>
                <a:cs typeface="Times New Roman" panose="02020603050405020304" pitchFamily="18" charset="0"/>
              </a:rPr>
              <a:t>(</a:t>
            </a:r>
            <a:r>
              <a:rPr lang="en-US" sz="3500" b="0" i="0" dirty="0" err="1" smtClean="0">
                <a:solidFill>
                  <a:srgbClr val="000000"/>
                </a:solidFill>
                <a:effectLst/>
                <a:latin typeface="Times New Roman" panose="02020603050405020304" pitchFamily="18" charset="0"/>
                <a:cs typeface="Times New Roman" panose="02020603050405020304" pitchFamily="18" charset="0"/>
              </a:rPr>
              <a:t>x_train</a:t>
            </a:r>
            <a:r>
              <a:rPr lang="en-US" sz="3500" b="0" i="0" dirty="0" smtClean="0">
                <a:solidFill>
                  <a:srgbClr val="777777"/>
                </a:solidFill>
                <a:effectLst/>
                <a:latin typeface="Times New Roman" panose="02020603050405020304" pitchFamily="18" charset="0"/>
                <a:cs typeface="Times New Roman" panose="02020603050405020304" pitchFamily="18" charset="0"/>
              </a:rPr>
              <a:t>)</a:t>
            </a:r>
            <a:r>
              <a:rPr lang="en-US" sz="3500" b="0" i="0" dirty="0" smtClean="0">
                <a:solidFill>
                  <a:srgbClr val="000000"/>
                </a:solidFill>
                <a:effectLst/>
                <a:latin typeface="Times New Roman" panose="02020603050405020304" pitchFamily="18" charset="0"/>
                <a:cs typeface="Times New Roman" panose="02020603050405020304" pitchFamily="18" charset="0"/>
              </a:rPr>
              <a:t> </a:t>
            </a:r>
            <a:endParaRPr lang="en-US" sz="3500"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60000"/>
              </a:lnSpc>
            </a:pPr>
            <a:r>
              <a:rPr lang="en-US" sz="3500" b="0" i="0" dirty="0" smtClean="0">
                <a:solidFill>
                  <a:srgbClr val="000000"/>
                </a:solidFill>
                <a:effectLst/>
                <a:latin typeface="Times New Roman" panose="02020603050405020304" pitchFamily="18" charset="0"/>
                <a:cs typeface="Times New Roman" panose="02020603050405020304" pitchFamily="18" charset="0"/>
              </a:rPr>
              <a:t>tfidf_test=</a:t>
            </a:r>
            <a:r>
              <a:rPr lang="en-US" sz="3500" b="0" i="0" dirty="0" err="1" smtClean="0">
                <a:solidFill>
                  <a:srgbClr val="000000"/>
                </a:solidFill>
                <a:effectLst/>
                <a:latin typeface="Times New Roman" panose="02020603050405020304" pitchFamily="18" charset="0"/>
                <a:cs typeface="Times New Roman" panose="02020603050405020304" pitchFamily="18" charset="0"/>
              </a:rPr>
              <a:t>tfidf_vectorizer.transform</a:t>
            </a:r>
            <a:r>
              <a:rPr lang="en-US" sz="3500" b="0" i="0" dirty="0" smtClean="0">
                <a:solidFill>
                  <a:srgbClr val="777777"/>
                </a:solidFill>
                <a:effectLst/>
                <a:latin typeface="Times New Roman" panose="02020603050405020304" pitchFamily="18" charset="0"/>
                <a:cs typeface="Times New Roman" panose="02020603050405020304" pitchFamily="18" charset="0"/>
              </a:rPr>
              <a:t>(</a:t>
            </a:r>
            <a:r>
              <a:rPr lang="en-US" sz="3500" b="0" i="0" dirty="0" err="1" smtClean="0">
                <a:solidFill>
                  <a:srgbClr val="000000"/>
                </a:solidFill>
                <a:effectLst/>
                <a:latin typeface="Times New Roman" panose="02020603050405020304" pitchFamily="18" charset="0"/>
                <a:cs typeface="Times New Roman" panose="02020603050405020304" pitchFamily="18" charset="0"/>
              </a:rPr>
              <a:t>x_test</a:t>
            </a:r>
            <a:r>
              <a:rPr lang="en-US" sz="3500" b="0" i="0" dirty="0" smtClean="0">
                <a:solidFill>
                  <a:srgbClr val="777777"/>
                </a:solidFill>
                <a:effectLst/>
                <a:latin typeface="Times New Roman" panose="02020603050405020304" pitchFamily="18" charset="0"/>
                <a:cs typeface="Times New Roman" panose="02020603050405020304" pitchFamily="18" charset="0"/>
              </a:rPr>
              <a:t>)</a:t>
            </a:r>
            <a:endParaRPr lang="en-US" sz="3500"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8131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8629" y="1825625"/>
            <a:ext cx="6954742" cy="4351338"/>
          </a:xfrm>
        </p:spPr>
      </p:pic>
    </p:spTree>
    <p:extLst>
      <p:ext uri="{BB962C8B-B14F-4D97-AF65-F5344CB8AC3E}">
        <p14:creationId xmlns:p14="http://schemas.microsoft.com/office/powerpoint/2010/main" val="2395301511"/>
      </p:ext>
    </p:extLst>
  </p:cSld>
  <p:clrMapOvr>
    <a:masterClrMapping/>
  </p:clrMapOvr>
  <p:transition spd="slow">
    <p:comb/>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39" y="378004"/>
            <a:ext cx="10515600" cy="1325563"/>
          </a:xfrm>
        </p:spPr>
        <p:txBody>
          <a:bodyPr>
            <a:normAutofit fontScale="90000"/>
          </a:bodyPr>
          <a:lstStyle/>
          <a:p>
            <a:pPr fontAlgn="base"/>
            <a:r>
              <a:rPr lang="en-US" b="0" i="0" dirty="0" smtClean="0">
                <a:solidFill>
                  <a:srgbClr val="444444"/>
                </a:solidFill>
                <a:effectLst/>
                <a:latin typeface="Georgia" panose="02040502050405020303" pitchFamily="18" charset="0"/>
              </a:rPr>
              <a:t>6. </a:t>
            </a:r>
            <a:r>
              <a:rPr lang="en-US" sz="3600" b="0" i="0" dirty="0" smtClean="0">
                <a:solidFill>
                  <a:srgbClr val="444444"/>
                </a:solidFill>
                <a:effectLst/>
                <a:latin typeface="Times New Roman" panose="02020603050405020304" pitchFamily="18" charset="0"/>
                <a:cs typeface="Times New Roman" panose="02020603050405020304" pitchFamily="18" charset="0"/>
              </a:rPr>
              <a:t>Next, we’ll initialize a PassiveAggressiveClassifier. This is.         We’ll fit this on tfidf_train and y_train.</a:t>
            </a:r>
            <a:br>
              <a:rPr lang="en-US" sz="3600" b="0" i="0" dirty="0" smtClean="0">
                <a:solidFill>
                  <a:srgbClr val="444444"/>
                </a:solidFill>
                <a:effectLst/>
                <a:latin typeface="Times New Roman" panose="02020603050405020304" pitchFamily="18" charset="0"/>
                <a:cs typeface="Times New Roman" panose="02020603050405020304" pitchFamily="18" charset="0"/>
              </a:rPr>
            </a:br>
            <a:r>
              <a:rPr lang="en-US" sz="3600" b="0" i="0" dirty="0" smtClean="0">
                <a:solidFill>
                  <a:srgbClr val="444444"/>
                </a:solidFill>
                <a:effectLst/>
                <a:latin typeface="Times New Roman" panose="02020603050405020304" pitchFamily="18" charset="0"/>
                <a:cs typeface="Times New Roman" panose="02020603050405020304" pitchFamily="18" charset="0"/>
              </a:rPr>
              <a:t/>
            </a:r>
            <a:br>
              <a:rPr lang="en-US" sz="3600" b="0" i="0" dirty="0" smtClean="0">
                <a:solidFill>
                  <a:srgbClr val="444444"/>
                </a:solidFill>
                <a:effectLst/>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lvl="1">
              <a:lnSpc>
                <a:spcPct val="150000"/>
              </a:lnSpc>
            </a:pPr>
            <a:r>
              <a:rPr lang="en-US" sz="2800" b="0" i="0" dirty="0" smtClean="0">
                <a:solidFill>
                  <a:srgbClr val="444444"/>
                </a:solidFill>
                <a:effectLst/>
                <a:latin typeface="Times New Roman" panose="02020603050405020304" pitchFamily="18" charset="0"/>
                <a:cs typeface="Times New Roman" panose="02020603050405020304" pitchFamily="18" charset="0"/>
              </a:rPr>
              <a:t>Then, we’ll predict on the </a:t>
            </a:r>
            <a:r>
              <a:rPr lang="en-US" sz="2800" b="0" i="0" u="sng" dirty="0" smtClean="0">
                <a:solidFill>
                  <a:srgbClr val="65ABF6"/>
                </a:solidFill>
                <a:effectLst/>
                <a:latin typeface="Times New Roman" panose="02020603050405020304" pitchFamily="18" charset="0"/>
                <a:cs typeface="Times New Roman" panose="02020603050405020304" pitchFamily="18" charset="0"/>
                <a:hlinkClick r:id="rId2"/>
              </a:rPr>
              <a:t>test set</a:t>
            </a:r>
            <a:r>
              <a:rPr lang="en-US" sz="2800" b="0" i="0" dirty="0" smtClean="0">
                <a:solidFill>
                  <a:srgbClr val="444444"/>
                </a:solidFill>
                <a:effectLst/>
                <a:latin typeface="Times New Roman" panose="02020603050405020304" pitchFamily="18" charset="0"/>
                <a:cs typeface="Times New Roman" panose="02020603050405020304" pitchFamily="18" charset="0"/>
              </a:rPr>
              <a:t> from the TfidfVectorizer and calculate the accuracy with accuracy_score() from sklearn.metrics</a:t>
            </a:r>
          </a:p>
          <a:p>
            <a:pPr marL="457200" lvl="1" indent="0" fontAlgn="base">
              <a:lnSpc>
                <a:spcPct val="150000"/>
              </a:lnSpc>
              <a:buNone/>
            </a:pPr>
            <a:r>
              <a:rPr lang="en-US" sz="2800" dirty="0" smtClean="0">
                <a:solidFill>
                  <a:srgbClr val="444444"/>
                </a:solidFill>
                <a:latin typeface="Times New Roman" panose="02020603050405020304" pitchFamily="18" charset="0"/>
                <a:cs typeface="Times New Roman" panose="02020603050405020304" pitchFamily="18" charset="0"/>
              </a:rPr>
              <a:t>   </a:t>
            </a:r>
            <a:r>
              <a:rPr lang="en-US" sz="2800" b="0" i="0" dirty="0" smtClean="0">
                <a:solidFill>
                  <a:srgbClr val="3F7F5F"/>
                </a:solidFill>
                <a:effectLst/>
                <a:latin typeface="Times New Roman" panose="02020603050405020304" pitchFamily="18" charset="0"/>
                <a:cs typeface="Times New Roman" panose="02020603050405020304" pitchFamily="18" charset="0"/>
              </a:rPr>
              <a:t>#Project - Initialize a Passive AggressiveClassifier</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000000"/>
                </a:solidFill>
                <a:effectLst/>
                <a:latin typeface="Times New Roman" panose="02020603050405020304" pitchFamily="18" charset="0"/>
                <a:cs typeface="Times New Roman" panose="02020603050405020304" pitchFamily="18" charset="0"/>
              </a:rPr>
              <a:t>pac=Passive AggressiveClassifier</a:t>
            </a:r>
            <a:r>
              <a:rPr lang="en-US" sz="2800" b="0" i="0" dirty="0" smtClean="0">
                <a:solidFill>
                  <a:srgbClr val="777777"/>
                </a:solidFill>
                <a:effectLst/>
                <a:latin typeface="Times New Roman" panose="02020603050405020304" pitchFamily="18" charset="0"/>
                <a:cs typeface="Times New Roman" panose="02020603050405020304" pitchFamily="18" charset="0"/>
              </a:rPr>
              <a:t>(</a:t>
            </a:r>
            <a:r>
              <a:rPr lang="en-US" sz="2800" b="0" i="0" dirty="0" err="1" smtClean="0">
                <a:solidFill>
                  <a:srgbClr val="000000"/>
                </a:solidFill>
                <a:effectLst/>
                <a:latin typeface="Times New Roman" panose="02020603050405020304" pitchFamily="18" charset="0"/>
                <a:cs typeface="Times New Roman" panose="02020603050405020304" pitchFamily="18" charset="0"/>
              </a:rPr>
              <a:t>max_iter</a:t>
            </a:r>
            <a:r>
              <a:rPr lang="en-US" sz="2800" b="0" i="0" dirty="0" smtClean="0">
                <a:solidFill>
                  <a:srgbClr val="000000"/>
                </a:solidFill>
                <a:effectLst/>
                <a:latin typeface="Times New Roman" panose="02020603050405020304" pitchFamily="18" charset="0"/>
                <a:cs typeface="Times New Roman" panose="02020603050405020304" pitchFamily="18" charset="0"/>
              </a:rPr>
              <a:t>=50</a:t>
            </a:r>
            <a:r>
              <a:rPr lang="en-US" sz="2800" b="0" i="0" dirty="0" smtClean="0">
                <a:solidFill>
                  <a:srgbClr val="777777"/>
                </a:solidFill>
                <a:effectLst/>
                <a:latin typeface="Times New Roman" panose="02020603050405020304" pitchFamily="18" charset="0"/>
                <a:cs typeface="Times New Roman" panose="02020603050405020304" pitchFamily="18" charset="0"/>
              </a:rPr>
              <a:t>)</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000000"/>
                </a:solidFill>
                <a:effectLst/>
                <a:latin typeface="Times New Roman" panose="02020603050405020304" pitchFamily="18" charset="0"/>
                <a:cs typeface="Times New Roman" panose="02020603050405020304" pitchFamily="18" charset="0"/>
              </a:rPr>
              <a:t>pac.fit</a:t>
            </a:r>
            <a:r>
              <a:rPr lang="en-US" sz="2800" b="0" i="0" dirty="0" smtClean="0">
                <a:solidFill>
                  <a:srgbClr val="777777"/>
                </a:solidFill>
                <a:effectLst/>
                <a:latin typeface="Times New Roman" panose="02020603050405020304" pitchFamily="18" charset="0"/>
                <a:cs typeface="Times New Roman" panose="02020603050405020304" pitchFamily="18" charset="0"/>
              </a:rPr>
              <a:t>(</a:t>
            </a:r>
            <a:r>
              <a:rPr lang="en-US" sz="2800" b="0" i="0" dirty="0" err="1" smtClean="0">
                <a:solidFill>
                  <a:srgbClr val="000000"/>
                </a:solidFill>
                <a:effectLst/>
                <a:latin typeface="Times New Roman" panose="02020603050405020304" pitchFamily="18" charset="0"/>
                <a:cs typeface="Times New Roman" panose="02020603050405020304" pitchFamily="18" charset="0"/>
              </a:rPr>
              <a:t>tfidf_train,y_train</a:t>
            </a:r>
            <a:r>
              <a:rPr lang="en-US" sz="2800" b="0" i="0" dirty="0" smtClean="0">
                <a:solidFill>
                  <a:srgbClr val="777777"/>
                </a:solidFill>
                <a:effectLst/>
                <a:latin typeface="Times New Roman" panose="02020603050405020304" pitchFamily="18" charset="0"/>
                <a:cs typeface="Times New Roman" panose="02020603050405020304" pitchFamily="18" charset="0"/>
              </a:rPr>
              <a:t>)</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3F7F5F"/>
                </a:solidFill>
                <a:effectLst/>
                <a:latin typeface="Times New Roman" panose="02020603050405020304" pitchFamily="18" charset="0"/>
                <a:cs typeface="Times New Roman" panose="02020603050405020304" pitchFamily="18" charset="0"/>
              </a:rPr>
              <a:t>#Project- Predict on the test set and calculate accuracy</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000000"/>
                </a:solidFill>
                <a:effectLst/>
                <a:latin typeface="Times New Roman" panose="02020603050405020304" pitchFamily="18" charset="0"/>
                <a:cs typeface="Times New Roman" panose="02020603050405020304" pitchFamily="18" charset="0"/>
              </a:rPr>
              <a:t>y_pred=</a:t>
            </a:r>
            <a:r>
              <a:rPr lang="en-US" sz="2800" b="0" i="0" dirty="0" err="1" smtClean="0">
                <a:solidFill>
                  <a:srgbClr val="000000"/>
                </a:solidFill>
                <a:effectLst/>
                <a:latin typeface="Times New Roman" panose="02020603050405020304" pitchFamily="18" charset="0"/>
                <a:cs typeface="Times New Roman" panose="02020603050405020304" pitchFamily="18" charset="0"/>
              </a:rPr>
              <a:t>pac.predict</a:t>
            </a:r>
            <a:r>
              <a:rPr lang="en-US" sz="2800" b="0" i="0" dirty="0" smtClean="0">
                <a:solidFill>
                  <a:srgbClr val="777777"/>
                </a:solidFill>
                <a:effectLst/>
                <a:latin typeface="Times New Roman" panose="02020603050405020304" pitchFamily="18" charset="0"/>
                <a:cs typeface="Times New Roman" panose="02020603050405020304" pitchFamily="18" charset="0"/>
              </a:rPr>
              <a:t>(</a:t>
            </a:r>
            <a:r>
              <a:rPr lang="en-US" sz="2800" b="0" i="0" dirty="0" err="1" smtClean="0">
                <a:solidFill>
                  <a:srgbClr val="000000"/>
                </a:solidFill>
                <a:effectLst/>
                <a:latin typeface="Times New Roman" panose="02020603050405020304" pitchFamily="18" charset="0"/>
                <a:cs typeface="Times New Roman" panose="02020603050405020304" pitchFamily="18" charset="0"/>
              </a:rPr>
              <a:t>tfidf_test</a:t>
            </a:r>
            <a:r>
              <a:rPr lang="en-US" sz="2800" b="0" i="0" dirty="0" smtClean="0">
                <a:solidFill>
                  <a:srgbClr val="777777"/>
                </a:solidFill>
                <a:effectLst/>
                <a:latin typeface="Times New Roman" panose="02020603050405020304" pitchFamily="18" charset="0"/>
                <a:cs typeface="Times New Roman" panose="02020603050405020304" pitchFamily="18" charset="0"/>
              </a:rPr>
              <a:t>)</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000000"/>
                </a:solidFill>
                <a:effectLst/>
                <a:latin typeface="Times New Roman" panose="02020603050405020304" pitchFamily="18" charset="0"/>
                <a:cs typeface="Times New Roman" panose="02020603050405020304" pitchFamily="18" charset="0"/>
              </a:rPr>
              <a:t>score=</a:t>
            </a:r>
            <a:r>
              <a:rPr lang="en-US" sz="2800" b="0" i="0" dirty="0" err="1" smtClean="0">
                <a:solidFill>
                  <a:srgbClr val="000000"/>
                </a:solidFill>
                <a:effectLst/>
                <a:latin typeface="Times New Roman" panose="02020603050405020304" pitchFamily="18" charset="0"/>
                <a:cs typeface="Times New Roman" panose="02020603050405020304" pitchFamily="18" charset="0"/>
              </a:rPr>
              <a:t>accuracy_score</a:t>
            </a:r>
            <a:r>
              <a:rPr lang="en-US" sz="2800" b="0" i="0" dirty="0" smtClean="0">
                <a:solidFill>
                  <a:srgbClr val="777777"/>
                </a:solidFill>
                <a:effectLst/>
                <a:latin typeface="Times New Roman" panose="02020603050405020304" pitchFamily="18" charset="0"/>
                <a:cs typeface="Times New Roman" panose="02020603050405020304" pitchFamily="18" charset="0"/>
              </a:rPr>
              <a:t>(</a:t>
            </a:r>
            <a:r>
              <a:rPr lang="en-US" sz="2800" b="0" i="0" dirty="0" err="1" smtClean="0">
                <a:solidFill>
                  <a:srgbClr val="000000"/>
                </a:solidFill>
                <a:effectLst/>
                <a:latin typeface="Times New Roman" panose="02020603050405020304" pitchFamily="18" charset="0"/>
                <a:cs typeface="Times New Roman" panose="02020603050405020304" pitchFamily="18" charset="0"/>
              </a:rPr>
              <a:t>y_test,y_pred</a:t>
            </a:r>
            <a:r>
              <a:rPr lang="en-US" sz="2800" b="0" i="0" dirty="0" smtClean="0">
                <a:solidFill>
                  <a:srgbClr val="777777"/>
                </a:solidFill>
                <a:effectLst/>
                <a:latin typeface="Times New Roman" panose="02020603050405020304" pitchFamily="18" charset="0"/>
                <a:cs typeface="Times New Roman" panose="02020603050405020304" pitchFamily="18" charset="0"/>
              </a:rPr>
              <a:t>)</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lvl="1" fontAlgn="base">
              <a:lnSpc>
                <a:spcPct val="150000"/>
              </a:lnSpc>
            </a:pPr>
            <a:r>
              <a:rPr lang="en-US" sz="2800" b="0" i="0" dirty="0" smtClean="0">
                <a:solidFill>
                  <a:srgbClr val="000000"/>
                </a:solidFill>
                <a:effectLst/>
                <a:latin typeface="Times New Roman" panose="02020603050405020304" pitchFamily="18" charset="0"/>
                <a:cs typeface="Times New Roman" panose="02020603050405020304" pitchFamily="18" charset="0"/>
              </a:rPr>
              <a:t>print</a:t>
            </a:r>
            <a:r>
              <a:rPr lang="en-US" sz="2800" b="0" i="0" dirty="0" smtClean="0">
                <a:solidFill>
                  <a:srgbClr val="777777"/>
                </a:solidFill>
                <a:effectLst/>
                <a:latin typeface="Times New Roman" panose="02020603050405020304" pitchFamily="18" charset="0"/>
                <a:cs typeface="Times New Roman" panose="02020603050405020304" pitchFamily="18" charset="0"/>
              </a:rPr>
              <a:t>(</a:t>
            </a:r>
            <a:r>
              <a:rPr lang="en-US" sz="2800" b="0" i="0" dirty="0" err="1" smtClean="0">
                <a:solidFill>
                  <a:srgbClr val="000000"/>
                </a:solidFill>
                <a:effectLst/>
                <a:latin typeface="Times New Roman" panose="02020603050405020304" pitchFamily="18" charset="0"/>
                <a:cs typeface="Times New Roman" panose="02020603050405020304" pitchFamily="18" charset="0"/>
              </a:rPr>
              <a:t>f</a:t>
            </a:r>
            <a:r>
              <a:rPr lang="en-US" sz="2800" b="0" i="0" dirty="0" err="1" smtClean="0">
                <a:solidFill>
                  <a:srgbClr val="320FE3"/>
                </a:solidFill>
                <a:effectLst/>
                <a:latin typeface="Times New Roman" panose="02020603050405020304" pitchFamily="18" charset="0"/>
                <a:cs typeface="Times New Roman" panose="02020603050405020304" pitchFamily="18" charset="0"/>
              </a:rPr>
              <a:t>'Accuracy</a:t>
            </a:r>
            <a:r>
              <a:rPr lang="en-US" sz="2800" b="0" i="0" dirty="0" smtClean="0">
                <a:solidFill>
                  <a:srgbClr val="320FE3"/>
                </a:solidFill>
                <a:effectLst/>
                <a:latin typeface="Times New Roman" panose="02020603050405020304" pitchFamily="18" charset="0"/>
                <a:cs typeface="Times New Roman" panose="02020603050405020304" pitchFamily="18" charset="0"/>
              </a:rPr>
              <a:t>: {round(score*100,2)}%'</a:t>
            </a:r>
            <a:r>
              <a:rPr lang="en-US" sz="2800" b="0" i="0" dirty="0" smtClean="0">
                <a:solidFill>
                  <a:srgbClr val="777777"/>
                </a:solidFill>
                <a:effectLst/>
                <a:latin typeface="Times New Roman" panose="02020603050405020304" pitchFamily="18" charset="0"/>
                <a:cs typeface="Times New Roman" panose="02020603050405020304" pitchFamily="18" charset="0"/>
              </a:rPr>
              <a:t>)</a:t>
            </a:r>
            <a:endParaRPr lang="en-US" sz="2800" b="0" i="0" dirty="0" smtClean="0">
              <a:solidFill>
                <a:srgbClr val="787878"/>
              </a:solidFill>
              <a:effectLst/>
              <a:latin typeface="Times New Roman" panose="02020603050405020304" pitchFamily="18" charset="0"/>
              <a:cs typeface="Times New Roman" panose="02020603050405020304" pitchFamily="18" charset="0"/>
            </a:endParaRPr>
          </a:p>
          <a:p>
            <a:pPr marL="0" indent="0">
              <a:lnSpc>
                <a:spcPct val="150000"/>
              </a:lnSpc>
              <a:buNone/>
            </a:pP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23108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FAKE NEWS:</a:t>
            </a:r>
            <a:br>
              <a:rPr lang="en-US" dirty="0" smtClean="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smtClean="0">
                <a:latin typeface="Times New Roman" panose="02020603050405020304" pitchFamily="18" charset="0"/>
                <a:cs typeface="Times New Roman" panose="02020603050405020304" pitchFamily="18" charset="0"/>
              </a:rPr>
              <a:t>A type of yellow journalism, fake news encapsulates pieces of news that may be hoaxes and is generally spread through social media and other online media. This is often done to further or impose certain ideas and is often achieved with political agendas. Such news items may contain false and/or exaggerated claims, and may end up being viralized by algorithms, and users may end up in a filter bubble.</a:t>
            </a: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247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1840" y="1825625"/>
            <a:ext cx="7168319" cy="4351338"/>
          </a:xfrm>
        </p:spPr>
      </p:pic>
    </p:spTree>
    <p:extLst>
      <p:ext uri="{BB962C8B-B14F-4D97-AF65-F5344CB8AC3E}">
        <p14:creationId xmlns:p14="http://schemas.microsoft.com/office/powerpoint/2010/main" val="103130805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367"/>
            <a:ext cx="10515600" cy="1325563"/>
          </a:xfrm>
        </p:spPr>
        <p:txBody>
          <a:bodyPr>
            <a:normAutofit fontScale="90000"/>
          </a:bodyPr>
          <a:lstStyle/>
          <a:p>
            <a:r>
              <a:rPr lang="en-US" b="0" i="0" dirty="0" smtClean="0">
                <a:solidFill>
                  <a:srgbClr val="444444"/>
                </a:solidFill>
                <a:effectLst/>
                <a:latin typeface="Georgia" panose="02040502050405020303" pitchFamily="18" charset="0"/>
              </a:rPr>
              <a:t>7. </a:t>
            </a:r>
            <a:r>
              <a:rPr lang="en-US" sz="4000" b="0" i="0" dirty="0" smtClean="0">
                <a:solidFill>
                  <a:srgbClr val="444444"/>
                </a:solidFill>
                <a:effectLst/>
                <a:latin typeface="Times New Roman" panose="02020603050405020304" pitchFamily="18" charset="0"/>
                <a:cs typeface="Times New Roman" panose="02020603050405020304" pitchFamily="18" charset="0"/>
              </a:rPr>
              <a:t>We got an accuracy of 92.82% with this model. Finally, let’s print out a confusion matrix to gain insight into the number of false and true negatives and positives.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fontAlgn="base"/>
            <a:endParaRPr lang="en-US" b="0" i="0" dirty="0" smtClean="0">
              <a:solidFill>
                <a:srgbClr val="3F7F5F"/>
              </a:solidFill>
              <a:effectLst/>
              <a:latin typeface="inherit"/>
            </a:endParaRPr>
          </a:p>
          <a:p>
            <a:pPr fontAlgn="base">
              <a:lnSpc>
                <a:spcPct val="150000"/>
              </a:lnSpc>
            </a:pPr>
            <a:r>
              <a:rPr lang="en-US" sz="3200" b="0" i="0" dirty="0" smtClean="0">
                <a:solidFill>
                  <a:srgbClr val="3F7F5F"/>
                </a:solidFill>
                <a:effectLst/>
                <a:latin typeface="Times New Roman" panose="02020603050405020304" pitchFamily="18" charset="0"/>
                <a:cs typeface="Times New Roman" panose="02020603050405020304" pitchFamily="18" charset="0"/>
              </a:rPr>
              <a:t>#Project - Build confusion matrix</a:t>
            </a:r>
            <a:endParaRPr lang="en-US" sz="3200" dirty="0">
              <a:solidFill>
                <a:srgbClr val="3F7F5F"/>
              </a:solidFill>
              <a:latin typeface="Times New Roman" panose="02020603050405020304" pitchFamily="18" charset="0"/>
              <a:cs typeface="Times New Roman" panose="02020603050405020304" pitchFamily="18" charset="0"/>
            </a:endParaRPr>
          </a:p>
          <a:p>
            <a:pPr fontAlgn="base">
              <a:lnSpc>
                <a:spcPct val="150000"/>
              </a:lnSpc>
            </a:pPr>
            <a:r>
              <a:rPr lang="en-US" sz="3200" b="0" i="0" dirty="0" smtClean="0">
                <a:solidFill>
                  <a:srgbClr val="000000"/>
                </a:solidFill>
                <a:effectLst/>
                <a:latin typeface="Times New Roman" panose="02020603050405020304" pitchFamily="18" charset="0"/>
                <a:cs typeface="Times New Roman" panose="02020603050405020304" pitchFamily="18" charset="0"/>
              </a:rPr>
              <a:t>confusion_matrix</a:t>
            </a:r>
            <a:r>
              <a:rPr lang="en-US" sz="3200" b="0" i="0" dirty="0" smtClean="0">
                <a:solidFill>
                  <a:srgbClr val="777777"/>
                </a:solidFill>
                <a:effectLst/>
                <a:latin typeface="Times New Roman" panose="02020603050405020304" pitchFamily="18" charset="0"/>
                <a:cs typeface="Times New Roman" panose="02020603050405020304" pitchFamily="18" charset="0"/>
              </a:rPr>
              <a:t>(</a:t>
            </a:r>
            <a:r>
              <a:rPr lang="en-US" sz="3200" b="0" i="0" dirty="0" err="1" smtClean="0">
                <a:solidFill>
                  <a:srgbClr val="000000"/>
                </a:solidFill>
                <a:effectLst/>
                <a:latin typeface="Times New Roman" panose="02020603050405020304" pitchFamily="18" charset="0"/>
                <a:cs typeface="Times New Roman" panose="02020603050405020304" pitchFamily="18" charset="0"/>
              </a:rPr>
              <a:t>y_test,y_pred</a:t>
            </a:r>
            <a:r>
              <a:rPr lang="en-US" sz="3200" b="0" i="0" dirty="0" smtClean="0">
                <a:solidFill>
                  <a:srgbClr val="000000"/>
                </a:solidFill>
                <a:effectLst/>
                <a:latin typeface="Times New Roman" panose="02020603050405020304" pitchFamily="18" charset="0"/>
                <a:cs typeface="Times New Roman" panose="02020603050405020304" pitchFamily="18" charset="0"/>
              </a:rPr>
              <a:t>, labels=</a:t>
            </a:r>
            <a:r>
              <a:rPr lang="en-US" sz="3200" b="0" i="0" dirty="0" smtClean="0">
                <a:solidFill>
                  <a:srgbClr val="777777"/>
                </a:solidFill>
                <a:effectLst/>
                <a:latin typeface="Times New Roman" panose="02020603050405020304" pitchFamily="18" charset="0"/>
                <a:cs typeface="Times New Roman" panose="02020603050405020304" pitchFamily="18" charset="0"/>
              </a:rPr>
              <a:t>[</a:t>
            </a:r>
            <a:r>
              <a:rPr lang="en-US" sz="3200" b="0" i="0" dirty="0" smtClean="0">
                <a:solidFill>
                  <a:srgbClr val="320FE3"/>
                </a:solidFill>
                <a:effectLst/>
                <a:latin typeface="Times New Roman" panose="02020603050405020304" pitchFamily="18" charset="0"/>
                <a:cs typeface="Times New Roman" panose="02020603050405020304" pitchFamily="18" charset="0"/>
              </a:rPr>
              <a:t>'FAKE'</a:t>
            </a:r>
            <a:r>
              <a:rPr lang="en-US" sz="3200" b="0" i="0" dirty="0" smtClean="0">
                <a:solidFill>
                  <a:srgbClr val="000000"/>
                </a:solidFill>
                <a:effectLst/>
                <a:latin typeface="Times New Roman" panose="02020603050405020304" pitchFamily="18" charset="0"/>
                <a:cs typeface="Times New Roman" panose="02020603050405020304" pitchFamily="18" charset="0"/>
              </a:rPr>
              <a:t>,</a:t>
            </a:r>
            <a:r>
              <a:rPr lang="en-US" sz="3200" b="0" i="0" dirty="0" smtClean="0">
                <a:solidFill>
                  <a:srgbClr val="320FE3"/>
                </a:solidFill>
                <a:effectLst/>
                <a:latin typeface="Times New Roman" panose="02020603050405020304" pitchFamily="18" charset="0"/>
                <a:cs typeface="Times New Roman" panose="02020603050405020304" pitchFamily="18" charset="0"/>
              </a:rPr>
              <a:t>'REAL'</a:t>
            </a:r>
            <a:r>
              <a:rPr lang="en-US" sz="3200" b="0" i="0" dirty="0" smtClean="0">
                <a:solidFill>
                  <a:srgbClr val="777777"/>
                </a:solidFill>
                <a:effectLst/>
                <a:latin typeface="Times New Roman" panose="02020603050405020304" pitchFamily="18" charset="0"/>
                <a:cs typeface="Times New Roman" panose="02020603050405020304" pitchFamily="18" charset="0"/>
              </a:rPr>
              <a:t>])</a:t>
            </a:r>
            <a:endParaRPr lang="en-US" sz="3200" b="0" i="0" dirty="0" smtClean="0">
              <a:solidFill>
                <a:srgbClr val="787878"/>
              </a:solidFill>
              <a:effectLst/>
              <a:latin typeface="Times New Roman" panose="02020603050405020304" pitchFamily="18" charset="0"/>
              <a:cs typeface="Times New Roman" panose="02020603050405020304" pitchFamily="18" charset="0"/>
            </a:endParaRPr>
          </a:p>
          <a:p>
            <a:pPr marL="0" indent="0">
              <a:lnSpc>
                <a:spcPct val="150000"/>
              </a:lnSpc>
              <a:buNone/>
            </a:pPr>
            <a:r>
              <a:rPr lang="en-US" sz="3200" b="0" i="0" dirty="0" smtClean="0">
                <a:solidFill>
                  <a:srgbClr val="444444"/>
                </a:solidFill>
                <a:effectLst/>
                <a:latin typeface="Times New Roman" panose="02020603050405020304" pitchFamily="18" charset="0"/>
                <a:cs typeface="Times New Roman" panose="02020603050405020304" pitchFamily="18" charset="0"/>
              </a:rPr>
              <a:t/>
            </a:r>
            <a:br>
              <a:rPr lang="en-US" sz="3200" b="0" i="0" dirty="0" smtClean="0">
                <a:solidFill>
                  <a:srgbClr val="444444"/>
                </a:solidFill>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6026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Screenshot:</a:t>
            </a:r>
            <a:endParaRPr lang="en-US" sz="40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3613" y="1825625"/>
            <a:ext cx="5524774" cy="4351338"/>
          </a:xfrm>
        </p:spPr>
      </p:pic>
    </p:spTree>
    <p:extLst>
      <p:ext uri="{BB962C8B-B14F-4D97-AF65-F5344CB8AC3E}">
        <p14:creationId xmlns:p14="http://schemas.microsoft.com/office/powerpoint/2010/main" val="25637344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nSpc>
                <a:spcPct val="150000"/>
              </a:lnSpc>
            </a:pPr>
            <a:r>
              <a:rPr lang="en-US" sz="3600" i="0" dirty="0" smtClean="0">
                <a:solidFill>
                  <a:srgbClr val="444444"/>
                </a:solidFill>
                <a:effectLst/>
                <a:latin typeface="Times New Roman" panose="02020603050405020304" pitchFamily="18" charset="0"/>
                <a:cs typeface="Times New Roman" panose="02020603050405020304" pitchFamily="18" charset="0"/>
              </a:rPr>
              <a:t>So with this model, we have 589 true positives, 587 true negatives, 42 false positives, and 49 false negatives.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58541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i="0" dirty="0" smtClean="0">
                <a:solidFill>
                  <a:srgbClr val="444444"/>
                </a:solidFill>
                <a:effectLst/>
                <a:latin typeface="Times New Roman" panose="02020603050405020304" pitchFamily="18" charset="0"/>
                <a:cs typeface="Times New Roman" panose="02020603050405020304" pitchFamily="18" charset="0"/>
              </a:rPr>
              <a:t>TF &amp; </a:t>
            </a:r>
            <a:r>
              <a:rPr lang="en-US" dirty="0" smtClean="0">
                <a:solidFill>
                  <a:srgbClr val="444444"/>
                </a:solidFill>
                <a:latin typeface="Times New Roman" panose="02020603050405020304" pitchFamily="18" charset="0"/>
                <a:cs typeface="Times New Roman" panose="02020603050405020304" pitchFamily="18" charset="0"/>
              </a:rPr>
              <a:t>IDF</a:t>
            </a:r>
            <a:r>
              <a:rPr lang="en-US" i="0" dirty="0" smtClean="0">
                <a:solidFill>
                  <a:srgbClr val="444444"/>
                </a:solidFill>
                <a:effectLst/>
                <a:latin typeface="Times New Roman" panose="02020603050405020304" pitchFamily="18" charset="0"/>
                <a:cs typeface="Times New Roman" panose="02020603050405020304" pitchFamily="18" charset="0"/>
              </a:rPr>
              <a:t> Vectorizer </a:t>
            </a:r>
            <a:r>
              <a:rPr lang="en-US" dirty="0" smtClean="0">
                <a:solidFill>
                  <a:srgbClr val="444444"/>
                </a:solidFill>
                <a:latin typeface="Times New Roman" panose="02020603050405020304" pitchFamily="18" charset="0"/>
                <a:cs typeface="Times New Roman" panose="02020603050405020304" pitchFamily="18" charset="0"/>
              </a:rPr>
              <a:t>:</a:t>
            </a:r>
            <a:endParaRPr lang="en-US" i="0" dirty="0">
              <a:solidFill>
                <a:srgbClr val="444444"/>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en-US" dirty="0">
                <a:latin typeface="Times New Roman" panose="02020603050405020304" pitchFamily="18" charset="0"/>
                <a:cs typeface="Times New Roman" panose="02020603050405020304" pitchFamily="18" charset="0"/>
              </a:rPr>
              <a:t>TF (Term Frequency): The number of times a word appears in a document is its Term Frequency. A higher value means a term appears more often than others, and so, the document is a good match when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term is part of the search terms</a:t>
            </a:r>
            <a:r>
              <a:rPr lang="en-US" dirty="0" smtClean="0">
                <a:latin typeface="Times New Roman" panose="02020603050405020304" pitchFamily="18" charset="0"/>
                <a:cs typeface="Times New Roman" panose="02020603050405020304" pitchFamily="18" charset="0"/>
              </a:rPr>
              <a:t>.</a:t>
            </a:r>
          </a:p>
          <a:p>
            <a:pPr fontAlgn="base">
              <a:lnSpc>
                <a:spcPct val="150000"/>
              </a:lnSpc>
            </a:pPr>
            <a:r>
              <a:rPr lang="en-US" dirty="0">
                <a:latin typeface="Times New Roman" panose="02020603050405020304" pitchFamily="18" charset="0"/>
                <a:cs typeface="Times New Roman" panose="02020603050405020304" pitchFamily="18" charset="0"/>
              </a:rPr>
              <a:t>IDF (Inverse Document Frequency): Words that occur many times a document, but also occur many times in many others, may be irrelevant. IDF is a measure of how significant a term is in the entire corpus.</a:t>
            </a:r>
          </a:p>
          <a:p>
            <a:pPr fontAlgn="base">
              <a:lnSpc>
                <a:spcPct val="150000"/>
              </a:lnSpc>
            </a:pPr>
            <a:r>
              <a:rPr lang="en-US" dirty="0">
                <a:latin typeface="Times New Roman" panose="02020603050405020304" pitchFamily="18" charset="0"/>
                <a:cs typeface="Times New Roman" panose="02020603050405020304" pitchFamily="18" charset="0"/>
              </a:rPr>
              <a:t>The TfidfVectorizer converts a collection of raw documents into a matrix of TF-IDF features.</a:t>
            </a:r>
          </a:p>
          <a:p>
            <a:endParaRPr lang="en-US" dirty="0"/>
          </a:p>
        </p:txBody>
      </p:sp>
    </p:spTree>
    <p:extLst>
      <p:ext uri="{BB962C8B-B14F-4D97-AF65-F5344CB8AC3E}">
        <p14:creationId xmlns:p14="http://schemas.microsoft.com/office/powerpoint/2010/main" val="1656600373"/>
      </p:ext>
    </p:extLst>
  </p:cSld>
  <p:clrMapOvr>
    <a:masterClrMapping/>
  </p:clrMapOvr>
  <p:transition spd="slow">
    <p:comb/>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0" i="0" dirty="0" smtClean="0">
                <a:solidFill>
                  <a:srgbClr val="444444"/>
                </a:solidFill>
                <a:effectLst/>
                <a:latin typeface="Georgia" panose="02040502050405020303" pitchFamily="18" charset="0"/>
              </a:rPr>
              <a:t> </a:t>
            </a:r>
            <a:r>
              <a:rPr lang="en-US" b="0" i="0" dirty="0" smtClean="0">
                <a:solidFill>
                  <a:srgbClr val="444444"/>
                </a:solidFill>
                <a:effectLst/>
                <a:latin typeface="Times New Roman" panose="02020603050405020304" pitchFamily="18" charset="0"/>
                <a:cs typeface="Times New Roman" panose="02020603050405020304" pitchFamily="18" charset="0"/>
              </a:rPr>
              <a:t>Passive Aggressive Classifier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dirty="0">
                <a:latin typeface="Times New Roman" panose="02020603050405020304" pitchFamily="18" charset="0"/>
                <a:cs typeface="Times New Roman" panose="02020603050405020304" pitchFamily="18" charset="0"/>
              </a:rPr>
              <a:t>Passive Aggressive algorithms are online learning algorithms. Such an algorithm remains passive for a correct classification outcome, and turns aggressive in the event of a miscalculation, updating and adjusting. Unlike most other algorithms, it does not converge. Its purpose is to make updates that correct the loss, causing very little change in the norm of the weight vector.</a:t>
            </a:r>
          </a:p>
        </p:txBody>
      </p:sp>
    </p:spTree>
    <p:extLst>
      <p:ext uri="{BB962C8B-B14F-4D97-AF65-F5344CB8AC3E}">
        <p14:creationId xmlns:p14="http://schemas.microsoft.com/office/powerpoint/2010/main" val="3980660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826" y="725734"/>
            <a:ext cx="10515600" cy="1325563"/>
          </a:xfrm>
        </p:spPr>
        <p:txBody>
          <a:bodyPr/>
          <a:lstStyle/>
          <a:p>
            <a:pPr fontAlgn="base"/>
            <a:r>
              <a:rPr lang="en-US" i="0" dirty="0" smtClean="0">
                <a:solidFill>
                  <a:srgbClr val="444444"/>
                </a:solidFill>
                <a:effectLst/>
                <a:latin typeface="Times New Roman" panose="02020603050405020304" pitchFamily="18" charset="0"/>
                <a:cs typeface="Times New Roman" panose="02020603050405020304" pitchFamily="18" charset="0"/>
              </a:rPr>
              <a:t>   Detecting Fake News with Python :</a:t>
            </a:r>
            <a:endParaRPr lang="en-US" i="0" dirty="0">
              <a:solidFill>
                <a:srgbClr val="444444"/>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3031" y="2318198"/>
            <a:ext cx="10993191" cy="4335284"/>
          </a:xfrm>
        </p:spPr>
        <p:txBody>
          <a:bodyPr/>
          <a:lstStyle/>
          <a:p>
            <a:pPr lvl="3">
              <a:lnSpc>
                <a:spcPct val="150000"/>
              </a:lnSpc>
            </a:pPr>
            <a:r>
              <a:rPr lang="en-US" sz="2400" b="0" i="0" dirty="0" smtClean="0">
                <a:solidFill>
                  <a:srgbClr val="444444"/>
                </a:solidFill>
                <a:effectLst/>
                <a:latin typeface="Times New Roman" panose="02020603050405020304" pitchFamily="18" charset="0"/>
                <a:cs typeface="Times New Roman" panose="02020603050405020304" pitchFamily="18" charset="0"/>
              </a:rPr>
              <a:t>To build a model to accurately classify a piece of news as REAL or FAKE.</a:t>
            </a:r>
            <a:endParaRPr lang="en-US" sz="2400" dirty="0">
              <a:solidFill>
                <a:srgbClr val="444444"/>
              </a:solidFill>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419702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71" y="262094"/>
            <a:ext cx="10515600" cy="1325563"/>
          </a:xfrm>
        </p:spPr>
        <p:txBody>
          <a:bodyPr/>
          <a:lstStyle/>
          <a:p>
            <a:pPr fontAlgn="base"/>
            <a:r>
              <a:rPr lang="en-US" i="0" dirty="0" smtClean="0">
                <a:solidFill>
                  <a:srgbClr val="444444"/>
                </a:solidFill>
                <a:effectLst/>
                <a:latin typeface="Times New Roman" panose="02020603050405020304" pitchFamily="18" charset="0"/>
                <a:cs typeface="Times New Roman" panose="02020603050405020304" pitchFamily="18" charset="0"/>
              </a:rPr>
              <a:t>About Detecting Fake News with Python :</a:t>
            </a:r>
            <a:endParaRPr lang="en-US" i="0" dirty="0">
              <a:solidFill>
                <a:srgbClr val="444444"/>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6546" y="2327901"/>
            <a:ext cx="10515600" cy="4351338"/>
          </a:xfrm>
        </p:spPr>
        <p:txBody>
          <a:bodyPr>
            <a:normAutofit fontScale="92500" lnSpcReduction="10000"/>
          </a:bodyPr>
          <a:lstStyle/>
          <a:p>
            <a:pPr fontAlgn="base">
              <a:lnSpc>
                <a:spcPct val="150000"/>
              </a:lnSpc>
            </a:pPr>
            <a:r>
              <a:rPr lang="en-US" b="0" i="0" dirty="0" smtClean="0">
                <a:solidFill>
                  <a:srgbClr val="444444"/>
                </a:solidFill>
                <a:effectLst/>
                <a:latin typeface="Times New Roman" panose="02020603050405020304" pitchFamily="18" charset="0"/>
                <a:cs typeface="Times New Roman" panose="02020603050405020304" pitchFamily="18" charset="0"/>
              </a:rPr>
              <a:t>This advanced python project of detecting fake news deals with fake and real news. Using </a:t>
            </a:r>
            <a:r>
              <a:rPr lang="en-US" dirty="0" smtClean="0">
                <a:solidFill>
                  <a:srgbClr val="444444"/>
                </a:solidFill>
                <a:latin typeface="Times New Roman" panose="02020603050405020304" pitchFamily="18" charset="0"/>
                <a:cs typeface="Times New Roman" panose="02020603050405020304" pitchFamily="18" charset="0"/>
              </a:rPr>
              <a:t>s</a:t>
            </a:r>
            <a:r>
              <a:rPr lang="en-US" b="0" i="0" dirty="0" smtClean="0">
                <a:solidFill>
                  <a:srgbClr val="444444"/>
                </a:solidFill>
                <a:effectLst/>
                <a:latin typeface="Times New Roman" panose="02020603050405020304" pitchFamily="18" charset="0"/>
                <a:cs typeface="Times New Roman" panose="02020603050405020304" pitchFamily="18" charset="0"/>
              </a:rPr>
              <a:t>klearn, we build a Tf </a:t>
            </a:r>
            <a:r>
              <a:rPr lang="en-US" dirty="0" smtClean="0">
                <a:solidFill>
                  <a:srgbClr val="444444"/>
                </a:solidFill>
                <a:latin typeface="Times New Roman" panose="02020603050405020304" pitchFamily="18" charset="0"/>
                <a:cs typeface="Times New Roman" panose="02020603050405020304" pitchFamily="18" charset="0"/>
              </a:rPr>
              <a:t>Ifd</a:t>
            </a:r>
            <a:r>
              <a:rPr lang="en-US" b="0" i="0" dirty="0" smtClean="0">
                <a:solidFill>
                  <a:srgbClr val="444444"/>
                </a:solidFill>
                <a:effectLst/>
                <a:latin typeface="Times New Roman" panose="02020603050405020304" pitchFamily="18" charset="0"/>
                <a:cs typeface="Times New Roman" panose="02020603050405020304" pitchFamily="18" charset="0"/>
              </a:rPr>
              <a:t> Vectorizer on our dataset. Then, we initialize a Passive Aggressive Classifier and fit the model. In the end, the accuracy score and the confusion matrix tell us how well our model fares.</a:t>
            </a:r>
          </a:p>
          <a:p>
            <a:endParaRPr lang="en-US" b="0" i="0" dirty="0" smtClean="0">
              <a:solidFill>
                <a:srgbClr val="444444"/>
              </a:solidFill>
              <a:effectLst/>
              <a:latin typeface="Georgia" panose="02040502050405020303" pitchFamily="18" charset="0"/>
            </a:endParaRPr>
          </a:p>
          <a:p>
            <a:pPr marL="0" indent="0">
              <a:buNone/>
            </a:pPr>
            <a:r>
              <a:rPr lang="en-US" b="0" i="0" dirty="0" smtClean="0">
                <a:solidFill>
                  <a:srgbClr val="444444"/>
                </a:solidFill>
                <a:effectLst/>
                <a:latin typeface="Georgia" panose="02040502050405020303" pitchFamily="18" charset="0"/>
              </a:rPr>
              <a:t/>
            </a:r>
            <a:br>
              <a:rPr lang="en-US" b="0" i="0" dirty="0" smtClean="0">
                <a:solidFill>
                  <a:srgbClr val="444444"/>
                </a:solidFill>
                <a:effectLst/>
                <a:latin typeface="Georgia" panose="02040502050405020303" pitchFamily="18" charset="0"/>
              </a:rPr>
            </a:br>
            <a:endParaRPr lang="en-US" dirty="0"/>
          </a:p>
        </p:txBody>
      </p:sp>
    </p:spTree>
    <p:extLst>
      <p:ext uri="{BB962C8B-B14F-4D97-AF65-F5344CB8AC3E}">
        <p14:creationId xmlns:p14="http://schemas.microsoft.com/office/powerpoint/2010/main" val="210472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318" y="287852"/>
            <a:ext cx="10515600" cy="1325563"/>
          </a:xfrm>
        </p:spPr>
        <p:txBody>
          <a:bodyPr/>
          <a:lstStyle/>
          <a:p>
            <a:pPr fontAlgn="base"/>
            <a:r>
              <a:rPr lang="en-US" b="0" i="0" dirty="0" smtClean="0">
                <a:solidFill>
                  <a:srgbClr val="444444"/>
                </a:solidFill>
                <a:effectLst/>
                <a:latin typeface="Georgia" panose="02040502050405020303" pitchFamily="18" charset="0"/>
              </a:rPr>
              <a:t> </a:t>
            </a:r>
            <a:r>
              <a:rPr lang="en-US" sz="4000" b="0" i="0" dirty="0" smtClean="0">
                <a:solidFill>
                  <a:srgbClr val="444444"/>
                </a:solidFill>
                <a:effectLst/>
                <a:latin typeface="Times New Roman" panose="02020603050405020304" pitchFamily="18" charset="0"/>
                <a:cs typeface="Times New Roman" panose="02020603050405020304" pitchFamily="18" charset="0"/>
              </a:rPr>
              <a:t>The fake news Dataset :</a:t>
            </a:r>
            <a:endParaRPr lang="en-US" sz="4000" b="0" i="0" dirty="0">
              <a:solidFill>
                <a:srgbClr val="444444"/>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150000"/>
              </a:lnSpc>
            </a:pPr>
            <a:r>
              <a:rPr lang="en-US" b="0" i="0" dirty="0" smtClean="0">
                <a:solidFill>
                  <a:srgbClr val="444444"/>
                </a:solidFill>
                <a:effectLst/>
                <a:latin typeface="Times New Roman" panose="02020603050405020304" pitchFamily="18" charset="0"/>
                <a:cs typeface="Times New Roman" panose="02020603050405020304" pitchFamily="18" charset="0"/>
              </a:rPr>
              <a:t>The dataset we’ll use for this python project- we’ll call it news.csv. This dataset has a shape of 7796×4. The first column identifies the news, the second and third are the title and text, and the fourth column has labels denoting whether the news is REAL or FAKE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030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r>
              <a:rPr lang="en-US" dirty="0" smtClean="0">
                <a:latin typeface="Times New Roman" panose="02020603050405020304" pitchFamily="18" charset="0"/>
                <a:cs typeface="Times New Roman" panose="02020603050405020304" pitchFamily="18" charset="0"/>
              </a:rPr>
              <a:t>Import Libraries :</a:t>
            </a:r>
            <a:endParaRPr lang="en-US"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1">
              <a:lnSpc>
                <a:spcPct val="150000"/>
              </a:lnSpc>
            </a:pPr>
            <a:r>
              <a:rPr lang="en-US" dirty="0" smtClean="0">
                <a:latin typeface="Times New Roman" panose="02020603050405020304" pitchFamily="18" charset="0"/>
                <a:cs typeface="Times New Roman" panose="02020603050405020304" pitchFamily="18" charset="0"/>
              </a:rPr>
              <a:t>In this first step, we would import all the libraries required for this project.</a:t>
            </a:r>
          </a:p>
          <a:p>
            <a:pPr lvl="1">
              <a:lnSpc>
                <a:spcPct val="150000"/>
              </a:lnSpc>
            </a:pPr>
            <a:r>
              <a:rPr lang="en-US" dirty="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umpy</a:t>
            </a:r>
          </a:p>
          <a:p>
            <a:pPr lvl="1">
              <a:lnSpc>
                <a:spcPct val="150000"/>
              </a:lnSpc>
            </a:pP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andas </a:t>
            </a:r>
          </a:p>
          <a:p>
            <a:pPr lvl="1">
              <a:lnSpc>
                <a:spcPct val="150000"/>
              </a:lnSpc>
            </a:pP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klearn</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192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7" y="287851"/>
            <a:ext cx="10515600" cy="1325563"/>
          </a:xfrm>
        </p:spPr>
        <p:txBody>
          <a:bodyPr>
            <a:normAutofit/>
          </a:bodyPr>
          <a:lstStyle/>
          <a:p>
            <a:pPr fontAlgn="base"/>
            <a:r>
              <a:rPr lang="en-US" b="0" i="0" dirty="0" smtClean="0">
                <a:solidFill>
                  <a:srgbClr val="444444"/>
                </a:solidFill>
                <a:effectLst/>
                <a:latin typeface="Georgia" panose="02040502050405020303" pitchFamily="18" charset="0"/>
              </a:rPr>
              <a:t> </a:t>
            </a:r>
            <a:r>
              <a:rPr lang="en-US" sz="4000" b="0" i="0" dirty="0" smtClean="0">
                <a:solidFill>
                  <a:srgbClr val="444444"/>
                </a:solidFill>
                <a:effectLst/>
                <a:latin typeface="Times New Roman" panose="02020603050405020304" pitchFamily="18" charset="0"/>
                <a:cs typeface="Times New Roman" panose="02020603050405020304" pitchFamily="18" charset="0"/>
              </a:rPr>
              <a:t>Steps for detecting fake news with Python: </a:t>
            </a:r>
            <a:endParaRPr lang="en-US" sz="4000" b="0" i="0" dirty="0">
              <a:solidFill>
                <a:srgbClr val="444444"/>
              </a:solidFill>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fontAlgn="base">
              <a:lnSpc>
                <a:spcPct val="150000"/>
              </a:lnSpc>
              <a:buFont typeface="+mj-lt"/>
              <a:buAutoNum type="arabicPeriod"/>
            </a:pPr>
            <a:r>
              <a:rPr lang="en-US" b="0" i="0" dirty="0" smtClean="0">
                <a:solidFill>
                  <a:srgbClr val="444444"/>
                </a:solidFill>
                <a:effectLst/>
                <a:latin typeface="Times New Roman" panose="02020603050405020304" pitchFamily="18" charset="0"/>
                <a:cs typeface="Times New Roman" panose="02020603050405020304" pitchFamily="18" charset="0"/>
              </a:rPr>
              <a:t>Make necessary imports:</a:t>
            </a: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import numpy as np</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import pandas as pd</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import itertools</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from sklearn.model_selection import train_test_split</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from sklearn.feature_extraction.text import TfidfVectorizer</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from sklearn.linear_model import PassiveAggressiveClassifier</a:t>
            </a:r>
            <a:endParaRPr lang="en-US" b="0" i="0" dirty="0" smtClean="0">
              <a:solidFill>
                <a:srgbClr val="787878"/>
              </a:solidFill>
              <a:effectLst/>
              <a:latin typeface="Times New Roman" panose="02020603050405020304" pitchFamily="18" charset="0"/>
              <a:cs typeface="Times New Roman" panose="02020603050405020304" pitchFamily="18" charset="0"/>
            </a:endParaRPr>
          </a:p>
          <a:p>
            <a:pPr fontAlgn="base">
              <a:lnSpc>
                <a:spcPct val="150000"/>
              </a:lnSpc>
            </a:pPr>
            <a:r>
              <a:rPr lang="en-US" b="0" i="0" dirty="0" smtClean="0">
                <a:solidFill>
                  <a:srgbClr val="000000"/>
                </a:solidFill>
                <a:effectLst/>
                <a:latin typeface="Times New Roman" panose="02020603050405020304" pitchFamily="18" charset="0"/>
                <a:cs typeface="Times New Roman" panose="02020603050405020304" pitchFamily="18" charset="0"/>
              </a:rPr>
              <a:t>from sklearn.metrics import accuracy_score, confusion_matrix</a:t>
            </a:r>
            <a:endParaRPr lang="en-US" b="0" i="0" dirty="0">
              <a:solidFill>
                <a:srgbClr val="44444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19645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631</Words>
  <Application>Microsoft Office PowerPoint</Application>
  <PresentationFormat>Widescreen</PresentationFormat>
  <Paragraphs>78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Georgia</vt:lpstr>
      <vt:lpstr>inherit</vt:lpstr>
      <vt:lpstr>Times New Roman</vt:lpstr>
      <vt:lpstr>Office Theme</vt:lpstr>
      <vt:lpstr>Fake News Detection Python Project</vt:lpstr>
      <vt:lpstr>FAKE NEWS: </vt:lpstr>
      <vt:lpstr>TF &amp; IDF Vectorizer :</vt:lpstr>
      <vt:lpstr> Passive Aggressive Classifier :</vt:lpstr>
      <vt:lpstr>   Detecting Fake News with Python :</vt:lpstr>
      <vt:lpstr>About Detecting Fake News with Python :</vt:lpstr>
      <vt:lpstr> The fake news Dataset :</vt:lpstr>
      <vt:lpstr> Import Libraries :</vt:lpstr>
      <vt:lpstr> Steps for detecting fake news with Python: </vt:lpstr>
      <vt:lpstr>           Screenshot:</vt:lpstr>
      <vt:lpstr>2. Now, let’s read the data into a DataFrame, and get the shape of the data and the first 5 records.  </vt:lpstr>
      <vt:lpstr>Screenshot:</vt:lpstr>
      <vt:lpstr>3. And get the labels from the DataFrame </vt:lpstr>
      <vt:lpstr>Screenshot:</vt:lpstr>
      <vt:lpstr>4. Split the dataset into training and testing sets.</vt:lpstr>
      <vt:lpstr>Screenshot:</vt:lpstr>
      <vt:lpstr>5. Let’s initialize a TfidfVectorizer with stop words from the English language and a maximum document frequency of 0.7 (terms with a higher document frequency will be discarded). Stop words are the most common words in a language that are to be filtered out before processing the natural language data. And a TfidfVectorizer turns a collection of raw documents into a matrix of TF-IDF features.  </vt:lpstr>
      <vt:lpstr>Screenshot:</vt:lpstr>
      <vt:lpstr>6. Next, we’ll initialize a PassiveAggressiveClassifier. This is.         We’ll fit this on tfidf_train and y_train.  </vt:lpstr>
      <vt:lpstr>Screenshot:</vt:lpstr>
      <vt:lpstr>7. We got an accuracy of 92.82% with this model. Finally, let’s print out a confusion matrix to gain insight into the number of false and true negatives and positives.</vt:lpstr>
      <vt:lpstr>Screenshot: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 Python Project</dc:title>
  <dc:creator>DELL</dc:creator>
  <cp:lastModifiedBy>DELL</cp:lastModifiedBy>
  <cp:revision>21</cp:revision>
  <dcterms:created xsi:type="dcterms:W3CDTF">2022-04-13T16:05:32Z</dcterms:created>
  <dcterms:modified xsi:type="dcterms:W3CDTF">2022-04-14T04:38:44Z</dcterms:modified>
</cp:coreProperties>
</file>